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4"/>
  </p:sldMasterIdLst>
  <p:notesMasterIdLst>
    <p:notesMasterId r:id="rId33"/>
  </p:notesMasterIdLst>
  <p:sldIdLst>
    <p:sldId id="334" r:id="rId5"/>
    <p:sldId id="357" r:id="rId6"/>
    <p:sldId id="337" r:id="rId7"/>
    <p:sldId id="344" r:id="rId8"/>
    <p:sldId id="356" r:id="rId9"/>
    <p:sldId id="339" r:id="rId10"/>
    <p:sldId id="346" r:id="rId11"/>
    <p:sldId id="348" r:id="rId12"/>
    <p:sldId id="349" r:id="rId13"/>
    <p:sldId id="341" r:id="rId14"/>
    <p:sldId id="351" r:id="rId15"/>
    <p:sldId id="259" r:id="rId16"/>
    <p:sldId id="352" r:id="rId17"/>
    <p:sldId id="353" r:id="rId18"/>
    <p:sldId id="354" r:id="rId19"/>
    <p:sldId id="345" r:id="rId20"/>
    <p:sldId id="350" r:id="rId21"/>
    <p:sldId id="359" r:id="rId22"/>
    <p:sldId id="362" r:id="rId23"/>
    <p:sldId id="363" r:id="rId24"/>
    <p:sldId id="355" r:id="rId25"/>
    <p:sldId id="269" r:id="rId26"/>
    <p:sldId id="360" r:id="rId27"/>
    <p:sldId id="343" r:id="rId28"/>
    <p:sldId id="268" r:id="rId29"/>
    <p:sldId id="361" r:id="rId30"/>
    <p:sldId id="358" r:id="rId31"/>
    <p:sldId id="342" r:id="rId3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5C235-6F75-190D-21CA-2EBC69280DBC}" v="17" dt="2024-06-19T14:27:38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279508D-99C4-4F2C-8CFA-0FAA19B1C1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7E1CC20-C0A9-4153-9135-46A0BB7164E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701846E-53D0-42F8-AFD8-06719C8A120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97144CF9-ADB6-455E-A698-32F54D51C9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7C1CAD6-BD81-4F89-BEE5-AEAED8A75B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3133D03C-0F19-4F3A-B7FA-310464F404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763E9A85-7791-4DFF-87FB-EC5FDD66CD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5758126-0AB7-7F7F-9BEE-90D344EB6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67B6517-7107-74D7-11B6-52AD258EB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45EB531-9040-F21F-D0BC-3A91CCE4FC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01C2D5D7-3463-4C7D-54B4-D91130FE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032C33-3150-32F4-D48C-5DBF77E3B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253F9AD6-8B62-4EA6-B914-F58E39021E60}" type="slidenum">
              <a:rPr lang="en-US" altLang="en-US" sz="1200">
                <a:latin typeface="Times New Roman" panose="02020603050405020304" pitchFamily="18" charset="0"/>
              </a:rPr>
              <a:pPr/>
              <a:t>10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02336692-3630-7751-7854-66F383AD7E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0AB3A265-AECE-D6DD-BF8F-0D86F8205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FF48F318-A833-14C1-3223-163E5F9FC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D94B84D5-ED26-4D53-946F-E82D8376E58D}" type="slidenum">
              <a:rPr lang="en-US" altLang="en-US" sz="1200">
                <a:latin typeface="Times New Roman" panose="02020603050405020304" pitchFamily="18" charset="0"/>
              </a:rPr>
              <a:pPr/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782F5DA-5D58-26BB-142E-239C2BB3B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E06B81C-E327-B475-B048-BD6ED2C7B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CL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4D1C1051-C4D1-8754-9B36-3249EC4646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C228B20E-65D0-2A01-B808-24D82989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RM</a:t>
            </a:r>
            <a:endParaRPr lang="en-GB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4D7DE24D-11EC-5633-DD00-492CC30BE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B1C0B4D-094F-4939-B748-3F7C2F45C678}" type="slidenum">
              <a:rPr lang="en-US" altLang="en-US" sz="1200">
                <a:latin typeface="Times New Roman" panose="02020603050405020304" pitchFamily="18" charset="0"/>
              </a:rPr>
              <a:pPr/>
              <a:t>13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43835DE6-0685-EEC9-1F13-860ED59D04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2F6E5DC-E7A2-736A-96D7-EEB7C87D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5DDB4A4-C13D-7A38-70ED-38FAD71C1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1FACD89D-DE97-4312-91D8-FD09B354E201}" type="slidenum">
              <a:rPr lang="en-US" altLang="en-US" sz="1200">
                <a:latin typeface="Times New Roman" panose="02020603050405020304" pitchFamily="18" charset="0"/>
              </a:rPr>
              <a:pPr/>
              <a:t>14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E4D37A7-76F6-20CE-BC02-D178FD4C6C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5EF5472-3D1A-AC1C-7CC3-FCEAD8A91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810EF65D-0F57-D2D7-09D7-5806B2025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CD9F6AAC-7C3A-4968-BD7A-D863781B3EAA}" type="slidenum">
              <a:rPr lang="en-US" altLang="en-US" sz="1200">
                <a:latin typeface="Times New Roman" panose="02020603050405020304" pitchFamily="18" charset="0"/>
              </a:rPr>
              <a:pPr/>
              <a:t>15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45DE4FEE-EA4E-DFFC-729B-EF8263AB6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DD4FC076-0DAB-7D5F-CD75-07E09D6AF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CL</a:t>
            </a:r>
            <a:endParaRPr lang="en-GB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591619E-9616-3C40-F57F-92C1EFF62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A45AAF4E-6C7A-4923-A398-AECF91B974E7}" type="slidenum">
              <a:rPr lang="en-US" altLang="en-US" sz="1200">
                <a:latin typeface="Times New Roman" panose="02020603050405020304" pitchFamily="18" charset="0"/>
              </a:rPr>
              <a:pPr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1F497AAC-FBB2-D2AE-B194-F8AB6CCA6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9017791D-05D4-DB62-56C0-4710F0D9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CL</a:t>
            </a:r>
            <a:endParaRPr lang="en-GB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34296A5-4BED-82CB-9F84-A9CAFF5C4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8747736-6FC4-48F0-83CB-D60308490F19}" type="slidenum">
              <a:rPr lang="en-US" altLang="en-US" sz="1200"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AF12F9B-8B47-7FF0-BEA2-1E57DCECC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2EF58D2-5E7E-E3F4-14A8-DE81E7B84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SH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AF12F9B-8B47-7FF0-BEA2-1E57DCECC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2EF58D2-5E7E-E3F4-14A8-DE81E7B84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399020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68428188-ECC7-049D-ED4F-3C16332C0A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17676C16-8C0D-9385-2799-DB5AA4301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F4AF7A0A-9510-C33F-516A-258D0B9700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FC6647B-CE83-4EEC-AAE9-EF07FD0F277D}" type="slidenum">
              <a:rPr lang="en-US" altLang="en-US" sz="1200">
                <a:latin typeface="Times New Roman" panose="02020603050405020304" pitchFamily="18" charset="0"/>
              </a:rPr>
              <a:pPr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AF12F9B-8B47-7FF0-BEA2-1E57DCECC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2EF58D2-5E7E-E3F4-14A8-DE81E7B84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983728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79278EF-7A80-B7F2-83D3-776BFEA086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7D4E731A-221D-583E-7E88-C013C27E4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33261C00-E7E2-3462-8365-972AA56D1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397DB3D0-56A1-4057-9C5A-DFF36EBBB5BD}" type="slidenum">
              <a:rPr lang="en-US" altLang="en-US" sz="1200">
                <a:latin typeface="Times New Roman" panose="02020603050405020304" pitchFamily="18" charset="0"/>
              </a:rPr>
              <a:pPr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B173D38-D6F1-8D67-DDF1-EBCC0C328B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75AF911-39C8-812C-869D-897D64DD7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SH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ABB5277-87B2-F73C-A23D-6479269E3B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ACAD857-A070-6E3D-2B1D-50C6B679B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CE67B85B-BAF4-4071-CBAA-53C993247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7DA91762-69C5-F15F-D68E-145E12E3C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CL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324882C7-9BA1-7A16-3BE5-B8BAE635F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8D1488-9B76-45BD-A264-D06D1EBC29DC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32DC590-7BF4-A6F5-5297-016ABABF56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6445C35-15C8-B5CF-35E5-167140680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CL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87FE695-41D8-53B0-71D7-07FD6F87E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A0273C8-3955-ABCC-97FE-F325CF861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C5CF6EE-56F0-3100-D325-8EFF7EA31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FB92386-AB50-5D27-8214-1CBAE9F95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Mrs Hawker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6461C66-479D-D833-678A-9071B9F13D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9F6CD4C3-D50D-9B9F-AACD-14E2450D4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SH</a:t>
            </a:r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9B928E5-7FE0-0DC1-8A91-6F9267D08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0F98B5D8-BE4B-4CD4-9650-50998FDB9372}" type="slidenum">
              <a:rPr lang="en-US" altLang="en-US" sz="1200"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ED66016-C07E-B325-500E-F792B65E2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F76F9CA-C975-80AD-3C2D-75C7D819D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16089E3-3991-4A5B-3DBD-843C41BA2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E3748F6-3F85-4673-8AE2-1188695FC5EE}" type="slidenum">
              <a:rPr lang="en-US" altLang="en-US" sz="120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383E149-E6D3-7847-FE96-FB0E6578C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C418662-5F03-99E1-9527-297BC6D2F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C15ECD6-63D2-3F79-C06D-9A2ACBE3E4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9353424-2573-668D-8425-89BC9F9A0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24A0AD3-CC1D-3341-9849-BBF8C246F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4D04DF24-6DF1-422B-88FF-3E875B4B1E43}" type="slidenum">
              <a:rPr lang="en-US" altLang="en-US" sz="1200"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7696B5A-BB5E-E10F-0502-EB80EBCE8F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343B15B5-E76B-160A-DFEA-B9B6C0B0C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12B35EF6-72DF-2244-DB17-5015BD7B7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CC06C5C6-2875-4E11-B6D5-FECC176874CD}" type="slidenum">
              <a:rPr lang="en-US" altLang="en-US" sz="1200">
                <a:latin typeface="Times New Roman" panose="02020603050405020304" pitchFamily="18" charset="0"/>
              </a:rPr>
              <a:pPr/>
              <a:t>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BF2BFD4-0D84-7F26-85CB-2D9E91FDC3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3D5AFACF-54CF-FFD1-0F95-297657D9C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KS</a:t>
            </a:r>
            <a:endParaRPr lang="en-GB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7861C920-000E-1FA8-C5FF-7D5416925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8DEE8412-6991-4395-AD35-6886FC336705}" type="slidenum">
              <a:rPr lang="en-US" altLang="en-US" sz="1200">
                <a:latin typeface="Times New Roman" panose="02020603050405020304" pitchFamily="18" charset="0"/>
              </a:rPr>
              <a:pPr/>
              <a:t>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95C947EF-4E5F-8AC9-F6AC-3C81C7325A09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286AC767-F56F-9198-C3D0-A5E6E1FEB4B1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113DDA1F-58FA-C7CB-A60C-EF30C1F54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DE9DA071-DBB8-4002-9D78-9B9EC8914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549940B7-5CC4-6B9A-FA80-568317874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ECC4428-0EA2-F855-FCAC-1E69CE252053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29">
            <a:extLst>
              <a:ext uri="{FF2B5EF4-FFF2-40B4-BE49-F238E27FC236}">
                <a16:creationId xmlns:a16="http://schemas.microsoft.com/office/drawing/2014/main" id="{3E2974E3-F09F-7612-AB97-B92614D8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F57621DF-F9EF-8638-E7AA-7A3FA20A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26">
            <a:extLst>
              <a:ext uri="{FF2B5EF4-FFF2-40B4-BE49-F238E27FC236}">
                <a16:creationId xmlns:a16="http://schemas.microsoft.com/office/drawing/2014/main" id="{CBE3EAC1-5D76-7898-0606-CD0EBF4D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162FCC-3141-4011-A72A-B1DB8BE95C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901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63D5D618-B37E-CCAC-2EEA-CF190925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8FA553B-4E55-B343-681C-7010C07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F0C9BB19-D57A-6B63-DD2C-4700D398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8D13D-B44F-4FBB-B608-09251ACD0C5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92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D7FD9F5E-7A6E-5743-E0C7-DEB55932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CA851AC9-225B-0025-9AD9-F371A633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08839B82-A067-DFEA-A00C-8F025D6A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7B2E0-8F11-4EF0-B0E5-FE9BB2A2CA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700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86572C8E-6917-E237-B037-29598FB9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A2AA6131-22AF-A69B-BBED-D0C042A24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4027F9D3-FA44-0D20-148D-278430E4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73092-6C18-4617-8398-B113D84D0D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086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>
            <a:extLst>
              <a:ext uri="{FF2B5EF4-FFF2-40B4-BE49-F238E27FC236}">
                <a16:creationId xmlns:a16="http://schemas.microsoft.com/office/drawing/2014/main" id="{CE05944D-7D18-40BB-A478-1D78C4B80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Chevron 11">
            <a:extLst>
              <a:ext uri="{FF2B5EF4-FFF2-40B4-BE49-F238E27FC236}">
                <a16:creationId xmlns:a16="http://schemas.microsoft.com/office/drawing/2014/main" id="{C603CBE5-624E-DB1E-F643-E2543359E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F9B335-F7EA-E3E5-7C7D-42C78315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9E162E4-4C33-179C-8686-073F2D8A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78C5F2-A5B4-FEB7-0FB3-80436B5E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16EAF-3CF8-472D-B5FC-CC1396A913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92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798FB0ED-3C1E-39CC-625D-5BF32504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ACCEC08C-00A0-E830-3B1E-2F54BBCB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59BFE6F3-4565-0F54-5216-C3AE6CB0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6BFA7-6742-49FB-AB18-F3E403A3BB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544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71490-A6B5-8458-001E-206769CA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AB055-D7B2-02BC-6C28-86A2BBD6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45DF8-4FE8-A89F-213A-22AF53CF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6C2B8-B1C2-497E-B9D7-4C9E26E323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3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99E93111-98F2-1E51-DE7F-31EB7E6E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2D778E0A-67E7-7923-31B9-ED6A1145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9CBF551F-557E-4F34-520C-34C86173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B7509-FCA4-4CF4-BE17-273A6E1A18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918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4E17E260-4710-9550-FDCE-F032B769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8F207A21-09F0-E852-3BB4-5EED77F8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FE3AFFF4-BB43-9769-04A5-47A4639E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A6F79-6712-4E70-B6C0-7CCB27CED8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123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44F95-0B02-664C-9D8D-5196248C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EB7A1-A93A-EB0B-CCB6-5F59305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0695-278E-6918-C4B3-57A33813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3E714-64DA-47FD-BD5D-DC9715251A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624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B1A98CF6-B074-04E6-4255-5485C1821958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A17DAF44-A4C3-3531-99E9-BCB88580FDED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D871EFE-B414-3461-9A85-62B0D30C0F39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46BAC-449C-8524-0FEE-E465D48A78C0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8">
            <a:extLst>
              <a:ext uri="{FF2B5EF4-FFF2-40B4-BE49-F238E27FC236}">
                <a16:creationId xmlns:a16="http://schemas.microsoft.com/office/drawing/2014/main" id="{851E455C-2E44-F618-156C-92AC7CB82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Chevron 19">
            <a:extLst>
              <a:ext uri="{FF2B5EF4-FFF2-40B4-BE49-F238E27FC236}">
                <a16:creationId xmlns:a16="http://schemas.microsoft.com/office/drawing/2014/main" id="{4A2FCB7C-7F23-E569-ECB6-6DD5CDCFE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7FC4DD"/>
              </a:gs>
              <a:gs pos="28000">
                <a:srgbClr val="50B8DA"/>
              </a:gs>
              <a:gs pos="100000">
                <a:srgbClr val="1389A6"/>
              </a:gs>
            </a:gsLst>
            <a:lin ang="54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5400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2D1C5857-DA9E-3F5C-E37D-B971C949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CBE9666-9C73-2FF9-999D-E71A8602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DE21F66-95D9-5BA7-AC78-E8791042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11184-E4C1-4BB5-B82E-8833CA1F92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785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842F1252-C676-489E-B5EA-4D469CB3914F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dirty="0">
              <a:ea typeface="+mn-ea"/>
            </a:endParaRPr>
          </a:p>
        </p:txBody>
      </p:sp>
      <p:sp>
        <p:nvSpPr>
          <p:cNvPr id="1027" name="Freeform 11">
            <a:extLst>
              <a:ext uri="{FF2B5EF4-FFF2-40B4-BE49-F238E27FC236}">
                <a16:creationId xmlns:a16="http://schemas.microsoft.com/office/drawing/2014/main" id="{5CA582C7-1B17-CB65-26D6-B330C2D5A843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662D6657-D13D-40BB-8416-F64ABFE1BB5A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4753FA-F4AC-4C0B-A48D-BCFB8236B9C8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231E9ED-C6C7-4787-B030-DE66A15A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>
            <a:extLst>
              <a:ext uri="{FF2B5EF4-FFF2-40B4-BE49-F238E27FC236}">
                <a16:creationId xmlns:a16="http://schemas.microsoft.com/office/drawing/2014/main" id="{2045369F-564A-61D4-8962-083BCE97D0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5FA7162-B60A-449D-A831-FEE44EEA4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Comic Sans MS" pitchFamily="66" charset="0"/>
                <a:ea typeface="+mn-ea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8852ADAF-5CA9-4A2C-B51D-69FDEC61B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Comic Sans MS" pitchFamily="66" charset="0"/>
                <a:ea typeface="+mn-ea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529FF2B-BD34-419C-9640-62A1AEFA5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9F127B4B-A6EA-4981-AC27-F421A043D92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096" r:id="rId2"/>
    <p:sldLayoutId id="2147484103" r:id="rId3"/>
    <p:sldLayoutId id="2147484097" r:id="rId4"/>
    <p:sldLayoutId id="2147484104" r:id="rId5"/>
    <p:sldLayoutId id="2147484098" r:id="rId6"/>
    <p:sldLayoutId id="2147484099" r:id="rId7"/>
    <p:sldLayoutId id="2147484105" r:id="rId8"/>
    <p:sldLayoutId id="2147484106" r:id="rId9"/>
    <p:sldLayoutId id="2147484100" r:id="rId10"/>
    <p:sldLayoutId id="21474841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ac.com/education/parents/uniform/ParkStreetPrimaryCB5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>
            <a:extLst>
              <a:ext uri="{FF2B5EF4-FFF2-40B4-BE49-F238E27FC236}">
                <a16:creationId xmlns:a16="http://schemas.microsoft.com/office/drawing/2014/main" id="{142C1432-A8F9-4350-B0BF-50058C497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941888"/>
            <a:ext cx="7834312" cy="171926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4400" dirty="0">
                <a:latin typeface="Tw Cen MT"/>
                <a:ea typeface="+mj-ea"/>
              </a:rPr>
              <a:t>	</a:t>
            </a:r>
            <a:r>
              <a:rPr lang="en-GB" sz="4400" dirty="0">
                <a:latin typeface="Tw Cen MT"/>
                <a:ea typeface="+mj-ea"/>
                <a:cs typeface="Comic Sans MS"/>
              </a:rPr>
              <a:t>Reception Induction Meeting </a:t>
            </a:r>
            <a:br>
              <a:rPr lang="en-GB" sz="4400" dirty="0">
                <a:latin typeface="Tw Cen MT"/>
                <a:ea typeface="+mj-ea"/>
                <a:cs typeface="Comic Sans MS"/>
              </a:rPr>
            </a:br>
            <a:r>
              <a:rPr lang="en-GB" sz="4400" dirty="0">
                <a:latin typeface="Tw Cen MT"/>
                <a:ea typeface="+mj-ea"/>
                <a:cs typeface="Comic Sans MS"/>
              </a:rPr>
              <a:t>         For Parents and Carers 2024</a:t>
            </a:r>
            <a:endParaRPr lang="en-US" sz="4400" dirty="0">
              <a:latin typeface="Tw Cen MT"/>
              <a:ea typeface="+mj-ea"/>
              <a:cs typeface="Comic Sans MS"/>
            </a:endParaRPr>
          </a:p>
        </p:txBody>
      </p:sp>
      <p:sp>
        <p:nvSpPr>
          <p:cNvPr id="8195" name="Text Box 1027">
            <a:extLst>
              <a:ext uri="{FF2B5EF4-FFF2-40B4-BE49-F238E27FC236}">
                <a16:creationId xmlns:a16="http://schemas.microsoft.com/office/drawing/2014/main" id="{22D3650A-FDB9-97EC-F2D7-C5B43BFE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276475"/>
            <a:ext cx="360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196" name="Picture 8">
            <a:extLst>
              <a:ext uri="{FF2B5EF4-FFF2-40B4-BE49-F238E27FC236}">
                <a16:creationId xmlns:a16="http://schemas.microsoft.com/office/drawing/2014/main" id="{F4123BB1-9BF0-E3B8-3EDF-E0B33B69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65113"/>
            <a:ext cx="22733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DBD046B2-4340-9B70-50A0-24014624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3045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>
            <a:extLst>
              <a:ext uri="{FF2B5EF4-FFF2-40B4-BE49-F238E27FC236}">
                <a16:creationId xmlns:a16="http://schemas.microsoft.com/office/drawing/2014/main" id="{D6469D04-187A-F175-D584-6F1012BF2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2220913"/>
            <a:ext cx="187166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4D90D6D2-8352-2A6D-EFC6-399C3E43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243138"/>
            <a:ext cx="190500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11">
            <a:extLst>
              <a:ext uri="{FF2B5EF4-FFF2-40B4-BE49-F238E27FC236}">
                <a16:creationId xmlns:a16="http://schemas.microsoft.com/office/drawing/2014/main" id="{E0A13073-02F3-44BB-24DC-45F58D729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Comic Sans MS" panose="030F0702030302020204" pitchFamily="66" charset="0"/>
            </a:endParaRPr>
          </a:p>
        </p:txBody>
      </p:sp>
      <p:pic>
        <p:nvPicPr>
          <p:cNvPr id="8201" name="Picture 10">
            <a:extLst>
              <a:ext uri="{FF2B5EF4-FFF2-40B4-BE49-F238E27FC236}">
                <a16:creationId xmlns:a16="http://schemas.microsoft.com/office/drawing/2014/main" id="{987FB37D-93E8-DFB9-FE8E-76207D24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7513"/>
            <a:ext cx="54260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74AAF-8EA5-4AC5-800A-67DF4F45A5C7}"/>
              </a:ext>
            </a:extLst>
          </p:cNvPr>
          <p:cNvSpPr/>
          <p:nvPr/>
        </p:nvSpPr>
        <p:spPr>
          <a:xfrm>
            <a:off x="297936" y="146367"/>
            <a:ext cx="8425448" cy="9787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w Cen MT"/>
                <a:ea typeface="MS PGothic"/>
                <a:sym typeface="Comic Sans MS" panose="030F0702030302020204" pitchFamily="66" charset="0"/>
              </a:rPr>
              <a:t>Welcome to the Early Years Foundation Stage (EYFS)</a:t>
            </a:r>
            <a:endParaRPr lang="en-US" sz="3600" b="1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B860874-B2D2-E985-A978-B0CF6EA01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125538"/>
            <a:ext cx="8424863" cy="5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The EYFS is the stage of education for children from </a:t>
            </a:r>
            <a:r>
              <a:rPr lang="en-US" altLang="en-US" sz="2400" dirty="0">
                <a:solidFill>
                  <a:srgbClr val="666699"/>
                </a:solidFill>
                <a:latin typeface="Tw Cen MT"/>
                <a:ea typeface="MS PGothic"/>
                <a:sym typeface="Comic Sans MS" panose="030F0702030302020204" pitchFamily="66" charset="0"/>
              </a:rPr>
              <a:t>birth</a:t>
            </a: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 to the </a:t>
            </a:r>
            <a:r>
              <a:rPr lang="en-US" altLang="en-US" sz="2400" dirty="0">
                <a:solidFill>
                  <a:srgbClr val="666699"/>
                </a:solidFill>
                <a:latin typeface="Tw Cen MT"/>
                <a:ea typeface="MS PGothic"/>
                <a:sym typeface="Comic Sans MS" panose="030F0702030302020204" pitchFamily="66" charset="0"/>
              </a:rPr>
              <a:t>end of the Reception year.</a:t>
            </a: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 </a:t>
            </a:r>
            <a:endParaRPr lang="en-US" altLang="en-US" sz="2400" dirty="0">
              <a:latin typeface="Tw Cen MT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It is based on the recognition that children learn best through </a:t>
            </a:r>
            <a:r>
              <a:rPr lang="en-US" altLang="en-US" sz="2400" dirty="0">
                <a:solidFill>
                  <a:srgbClr val="666699"/>
                </a:solidFill>
                <a:latin typeface="Tw Cen MT"/>
                <a:ea typeface="MS PGothic"/>
                <a:sym typeface="Comic Sans MS" panose="030F0702030302020204" pitchFamily="66" charset="0"/>
              </a:rPr>
              <a:t>play and active learning.</a:t>
            </a: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 </a:t>
            </a:r>
            <a:endParaRPr lang="en-US" altLang="en-US" sz="2400" dirty="0">
              <a:latin typeface="Tw Cen MT"/>
            </a:endParaRP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Tx/>
              <a:buNone/>
            </a:pPr>
            <a:r>
              <a:rPr lang="en-US" altLang="en-US" sz="2400" b="1" dirty="0">
                <a:latin typeface="Tw Cen MT"/>
                <a:ea typeface="MS PGothic"/>
                <a:sym typeface="Comic Sans MS" panose="030F0702030302020204" pitchFamily="66" charset="0"/>
              </a:rPr>
              <a:t>Aims of the Reception year: </a:t>
            </a:r>
            <a:endParaRPr lang="en-US" altLang="en-US" sz="2400" b="1">
              <a:latin typeface="Tw Cen MT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To continue developing skills as a learner </a:t>
            </a:r>
            <a:endParaRPr lang="en-US" altLang="en-US" sz="2400" dirty="0">
              <a:latin typeface="Tw Cen MT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To unlock children’s potential</a:t>
            </a:r>
            <a:endParaRPr lang="en-US" altLang="en-US" sz="2400" dirty="0">
              <a:latin typeface="Tw Cen MT"/>
              <a:ea typeface="MS PGothic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To foster independence, interest and enquiry</a:t>
            </a:r>
            <a:endParaRPr lang="en-US" altLang="en-US" sz="2400" dirty="0">
              <a:latin typeface="Tw Cen MT"/>
              <a:ea typeface="MS PGothic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To make friends</a:t>
            </a:r>
            <a:endParaRPr lang="en-US" altLang="en-US" sz="2400" dirty="0">
              <a:latin typeface="Tw Cen MT"/>
              <a:ea typeface="MS PGothic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To learn how to get on with others and solve conflict appropriately </a:t>
            </a:r>
            <a:endParaRPr lang="en-US" altLang="en-US" sz="2400" dirty="0">
              <a:latin typeface="Tw Cen MT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Tx/>
              <a:buFont typeface="Comic Sans MS" panose="030F0702030302020204" pitchFamily="66" charset="0"/>
              <a:buChar char="•"/>
            </a:pP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To become ‘</a:t>
            </a:r>
            <a:r>
              <a:rPr lang="en-US" altLang="en-US" sz="2400" err="1">
                <a:latin typeface="Tw Cen MT"/>
                <a:ea typeface="MS PGothic"/>
                <a:sym typeface="Comic Sans MS" panose="030F0702030302020204" pitchFamily="66" charset="0"/>
              </a:rPr>
              <a:t>schoolised</a:t>
            </a: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’ (not </a:t>
            </a:r>
            <a:r>
              <a:rPr lang="en-US" altLang="en-US" sz="2400" err="1">
                <a:latin typeface="Tw Cen MT"/>
                <a:ea typeface="MS PGothic"/>
                <a:sym typeface="Comic Sans MS" panose="030F0702030302020204" pitchFamily="66" charset="0"/>
              </a:rPr>
              <a:t>institutionalised</a:t>
            </a:r>
            <a:r>
              <a:rPr lang="en-US" altLang="en-US" sz="2400" dirty="0">
                <a:latin typeface="Tw Cen MT"/>
                <a:ea typeface="MS PGothic"/>
                <a:sym typeface="Comic Sans MS" panose="030F0702030302020204" pitchFamily="66" charset="0"/>
              </a:rPr>
              <a:t>!)</a:t>
            </a:r>
            <a:endParaRPr lang="en-US" altLang="en-US" sz="2400" dirty="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1EE95-0EA4-4400-8C14-7EA6687EE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85" y="1418011"/>
            <a:ext cx="8235933" cy="4525963"/>
          </a:xfrm>
        </p:spPr>
        <p:txBody>
          <a:bodyPr/>
          <a:lstStyle/>
          <a:p>
            <a:pPr marL="109220" indent="0" algn="ctr">
              <a:buNone/>
              <a:defRPr/>
            </a:pPr>
            <a:r>
              <a:rPr lang="en-US" sz="2000" b="1" u="sng" dirty="0">
                <a:latin typeface="Tw Cen MT"/>
                <a:ea typeface="MS PGothic"/>
              </a:rPr>
              <a:t>Playing and exploring – engagement</a:t>
            </a:r>
            <a:endParaRPr lang="en-US" sz="2000" b="1">
              <a:latin typeface="Tw Cen MT"/>
              <a:ea typeface="MS PGothic"/>
              <a:cs typeface="Lucida Sans Unicode"/>
            </a:endParaRP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Finding out and exploring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Playing with what they know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Being willing to ‘have a go’</a:t>
            </a:r>
          </a:p>
          <a:p>
            <a:pPr indent="-255270" algn="ctr">
              <a:defRPr/>
            </a:pPr>
            <a:endParaRPr lang="en-US" sz="2000" dirty="0">
              <a:latin typeface="Tw Cen MT"/>
            </a:endParaRPr>
          </a:p>
          <a:p>
            <a:pPr marL="109855" indent="0" algn="ctr">
              <a:buNone/>
              <a:defRPr/>
            </a:pPr>
            <a:r>
              <a:rPr lang="en-US" sz="2000" b="1" u="sng" dirty="0">
                <a:latin typeface="Tw Cen MT"/>
                <a:ea typeface="MS PGothic"/>
              </a:rPr>
              <a:t>Active learning – motivation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Being involved and concentrating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Keeping trying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Enjoying achieving what they set out to do</a:t>
            </a:r>
          </a:p>
          <a:p>
            <a:pPr indent="-255270" algn="ctr">
              <a:defRPr/>
            </a:pPr>
            <a:endParaRPr lang="en-US" sz="2000" dirty="0">
              <a:latin typeface="Tw Cen MT"/>
            </a:endParaRPr>
          </a:p>
          <a:p>
            <a:pPr marL="109855" indent="0" algn="ctr">
              <a:buNone/>
              <a:defRPr/>
            </a:pPr>
            <a:r>
              <a:rPr lang="en-US" sz="2000" b="1" u="sng" dirty="0">
                <a:latin typeface="Tw Cen MT"/>
                <a:ea typeface="MS PGothic"/>
              </a:rPr>
              <a:t>Creating and thinking critically – thinking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Having their own ideas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Making links</a:t>
            </a:r>
          </a:p>
          <a:p>
            <a:pPr marL="109855" indent="0" algn="ctr">
              <a:buNone/>
              <a:defRPr/>
            </a:pPr>
            <a:r>
              <a:rPr lang="en-US" sz="2000" dirty="0">
                <a:latin typeface="Tw Cen MT"/>
                <a:ea typeface="MS PGothic"/>
              </a:rPr>
              <a:t>Choosing ways to do things</a:t>
            </a:r>
          </a:p>
          <a:p>
            <a:pPr indent="-255270" algn="ctr">
              <a:defRPr/>
            </a:pPr>
            <a:endParaRPr lang="en-GB" sz="2000" dirty="0">
              <a:cs typeface="Lucida Sans Unicod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F1D4E-912C-4F65-841D-E49463D1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000" dirty="0">
                <a:latin typeface="Tw Cen MT"/>
                <a:ea typeface="MS PGothic"/>
              </a:rPr>
              <a:t>Characteristics of Effective Learning</a:t>
            </a:r>
            <a:endParaRPr lang="en-GB" sz="40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13E058AB-2AA7-92B4-949F-E3C11EC99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450" y="2492375"/>
            <a:ext cx="76200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endParaRPr lang="en-GB" altLang="en-US">
              <a:latin typeface="Comic Sans MS" panose="030F0702030302020204" pitchFamily="66" charset="0"/>
            </a:endParaRPr>
          </a:p>
          <a:p>
            <a:pPr marL="609600" indent="-609600" eaLnBrk="1" hangingPunct="1">
              <a:buFontTx/>
              <a:buAutoNum type="arabicPeriod"/>
            </a:pPr>
            <a:endParaRPr lang="en-GB" altLang="en-US">
              <a:latin typeface="Comic Sans MS" panose="030F0702030302020204" pitchFamily="66" charset="0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2F88C79-8ED5-4768-83D6-0DACDC2C8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620000" cy="6096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400" dirty="0">
                <a:latin typeface="Tw Cen MT"/>
                <a:ea typeface="+mj-ea"/>
              </a:rPr>
              <a:t>The 7 Areas of Learning…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73EC4B9-88BD-43F1-B18B-5C305EA5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903288"/>
            <a:ext cx="84550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 anchor="t">
            <a:spAutoFit/>
          </a:bodyPr>
          <a:lstStyle/>
          <a:p>
            <a:pPr marL="457200" indent="-457200" eaLnBrk="1" hangingPunct="1">
              <a:defRPr/>
            </a:pPr>
            <a:r>
              <a:rPr lang="en-GB" u="sng" dirty="0">
                <a:latin typeface="Tw Cen MT"/>
                <a:ea typeface="+mn-ea"/>
              </a:rPr>
              <a:t>The Foundation Stage Curriculum:</a:t>
            </a:r>
            <a:endParaRPr lang="en-GB">
              <a:latin typeface="Tw Cen MT"/>
              <a:ea typeface="+mn-ea"/>
            </a:endParaRPr>
          </a:p>
          <a:p>
            <a:pPr marL="39370"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+mn-ea"/>
                <a:sym typeface="Comic Sans MS" pitchFamily="66" charset="0"/>
              </a:rPr>
              <a:t>PRIME AREAS</a:t>
            </a:r>
            <a:endParaRPr lang="en-US">
              <a:latin typeface="Tw Cen MT"/>
              <a:ea typeface="+mn-ea"/>
            </a:endParaRPr>
          </a:p>
          <a:p>
            <a:pPr marL="382270" indent="-342900" eaLnBrk="1" hangingPunct="1">
              <a:buFontTx/>
              <a:buAutoNum type="arabicPeriod"/>
              <a:defRPr/>
            </a:pPr>
            <a:r>
              <a:rPr lang="en-US" dirty="0">
                <a:latin typeface="Tw Cen MT"/>
                <a:ea typeface="+mn-ea"/>
                <a:sym typeface="Comic Sans MS" pitchFamily="66" charset="0"/>
              </a:rPr>
              <a:t>  Personal, Social and Emotional Development</a:t>
            </a:r>
            <a:endParaRPr lang="en-US" dirty="0">
              <a:latin typeface="Tw Cen MT"/>
              <a:ea typeface="+mn-ea"/>
            </a:endParaRPr>
          </a:p>
          <a:p>
            <a:pPr marL="382270" indent="-342900" eaLnBrk="1" hangingPunct="1">
              <a:buFontTx/>
              <a:buAutoNum type="arabicPeriod"/>
              <a:defRPr/>
            </a:pPr>
            <a:r>
              <a:rPr lang="en-US" dirty="0">
                <a:latin typeface="Tw Cen MT"/>
                <a:ea typeface="+mn-ea"/>
                <a:sym typeface="Comic Sans MS" pitchFamily="66" charset="0"/>
              </a:rPr>
              <a:t>  Communication and Language </a:t>
            </a:r>
            <a:endParaRPr lang="en-US" dirty="0">
              <a:latin typeface="Tw Cen MT"/>
              <a:ea typeface="+mn-ea"/>
            </a:endParaRPr>
          </a:p>
          <a:p>
            <a:pPr marL="382270" indent="-342900" eaLnBrk="1" hangingPunct="1">
              <a:buFontTx/>
              <a:buAutoNum type="arabicPeriod"/>
              <a:defRPr/>
            </a:pPr>
            <a:r>
              <a:rPr lang="en-US" dirty="0">
                <a:latin typeface="Tw Cen MT"/>
                <a:ea typeface="+mn-ea"/>
                <a:sym typeface="Comic Sans MS" pitchFamily="66" charset="0"/>
              </a:rPr>
              <a:t>  Physical Development</a:t>
            </a:r>
            <a:endParaRPr lang="en-US" dirty="0">
              <a:latin typeface="Tw Cen MT"/>
              <a:ea typeface="+mn-ea"/>
            </a:endParaRPr>
          </a:p>
          <a:p>
            <a:pPr marL="382270" indent="-342900" eaLnBrk="1" hangingPunct="1">
              <a:buFontTx/>
              <a:buAutoNum type="arabicPeriod"/>
              <a:defRPr/>
            </a:pPr>
            <a:endParaRPr lang="en-US" dirty="0">
              <a:latin typeface="Tw Cen MT"/>
              <a:ea typeface="+mn-ea"/>
            </a:endParaRPr>
          </a:p>
          <a:p>
            <a:pPr marL="39370" eaLnBrk="1" hangingPunct="1">
              <a:defRPr/>
            </a:pPr>
            <a:r>
              <a:rPr lang="en-US" dirty="0">
                <a:latin typeface="Tw Cen MT"/>
                <a:ea typeface="+mn-ea"/>
                <a:sym typeface="Comic Sans MS" pitchFamily="66" charset="0"/>
              </a:rPr>
              <a:t>These are crucial for developing children's curiosity and enthusiasm for learning.</a:t>
            </a:r>
            <a:endParaRPr lang="en-US" dirty="0">
              <a:latin typeface="Tw Cen MT"/>
              <a:ea typeface="+mn-ea"/>
            </a:endParaRPr>
          </a:p>
          <a:p>
            <a:pPr marL="39370" eaLnBrk="1" hangingPunct="1">
              <a:defRPr/>
            </a:pPr>
            <a:endParaRPr lang="en-US" dirty="0">
              <a:latin typeface="Tw Cen MT"/>
              <a:ea typeface="+mn-ea"/>
            </a:endParaRPr>
          </a:p>
          <a:p>
            <a:pPr marL="457200" indent="-457200"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+mn-ea"/>
                <a:sym typeface="Comic Sans MS" pitchFamily="66" charset="0"/>
              </a:rPr>
              <a:t>SPECIFIC AREAS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/>
              <a:ea typeface="+mn-ea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w Cen MT"/>
                <a:ea typeface="MS PGothic"/>
                <a:sym typeface="Comic Sans MS" pitchFamily="66" charset="0"/>
              </a:rPr>
              <a:t>4.    Literacy</a:t>
            </a:r>
            <a:endParaRPr lang="en-US">
              <a:latin typeface="Tw Cen MT"/>
              <a:ea typeface="MS PGothic"/>
            </a:endParaRPr>
          </a:p>
          <a:p>
            <a:pPr defTabSz="45720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w Cen MT"/>
                <a:ea typeface="MS PGothic"/>
                <a:sym typeface="Comic Sans MS" pitchFamily="66" charset="0"/>
              </a:rPr>
              <a:t>5.    Mathematics</a:t>
            </a:r>
            <a:endParaRPr lang="en-US">
              <a:latin typeface="Tw Cen MT"/>
              <a:ea typeface="MS PGothic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w Cen MT"/>
                <a:ea typeface="MS PGothic"/>
                <a:sym typeface="Comic Sans MS" pitchFamily="66" charset="0"/>
              </a:rPr>
              <a:t>6.    Understanding the World</a:t>
            </a:r>
            <a:endParaRPr lang="en-US">
              <a:latin typeface="Tw Cen MT"/>
              <a:ea typeface="MS PGothic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w Cen MT"/>
                <a:ea typeface="MS PGothic"/>
                <a:sym typeface="Comic Sans MS" pitchFamily="66" charset="0"/>
              </a:rPr>
              <a:t>7.    Expressive Art and Design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/>
              <a:ea typeface="MS PGothic"/>
            </a:endParaRPr>
          </a:p>
          <a:p>
            <a:pPr marL="457200" indent="-457200" eaLnBrk="1" hangingPunct="1">
              <a:buAutoNum type="arabicPeriod"/>
              <a:defRPr/>
            </a:pP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/>
              <a:ea typeface="+mn-ea"/>
            </a:endParaRPr>
          </a:p>
        </p:txBody>
      </p:sp>
      <p:pic>
        <p:nvPicPr>
          <p:cNvPr id="30725" name="Picture 6">
            <a:extLst>
              <a:ext uri="{FF2B5EF4-FFF2-40B4-BE49-F238E27FC236}">
                <a16:creationId xmlns:a16="http://schemas.microsoft.com/office/drawing/2014/main" id="{D3FF9708-B584-EC5A-48C9-80E0609FA6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21" y="5004002"/>
            <a:ext cx="16732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1">
            <a:extLst>
              <a:ext uri="{FF2B5EF4-FFF2-40B4-BE49-F238E27FC236}">
                <a16:creationId xmlns:a16="http://schemas.microsoft.com/office/drawing/2014/main" id="{84147FE1-7B72-4FDD-8FFB-57C526AED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855" indent="0" eaLnBrk="1" hangingPunct="1">
              <a:buNone/>
              <a:defRPr/>
            </a:pPr>
            <a:r>
              <a:rPr lang="en-GB" altLang="en-US" dirty="0">
                <a:latin typeface="Tw Cen MT"/>
                <a:ea typeface="MS PGothic"/>
              </a:rPr>
              <a:t>We learn through topics each half term:</a:t>
            </a:r>
            <a:endParaRPr lang="en-US"/>
          </a:p>
          <a:p>
            <a:pPr marL="109220" indent="0">
              <a:buFont typeface="Wingdings 3" panose="05040102010807070707" pitchFamily="18" charset="2"/>
              <a:buNone/>
              <a:defRPr/>
            </a:pPr>
            <a:r>
              <a:rPr lang="en-US" altLang="en-US" sz="2400" b="1" dirty="0">
                <a:latin typeface="Tw Cen MT"/>
                <a:ea typeface="MS PGothic"/>
              </a:rPr>
              <a:t>Autumn Term Topics:</a:t>
            </a:r>
          </a:p>
          <a:p>
            <a:pPr indent="-255270">
              <a:defRPr/>
            </a:pPr>
            <a:r>
              <a:rPr lang="en-GB" altLang="en-US" sz="2400" dirty="0">
                <a:latin typeface="Tw Cen MT"/>
                <a:ea typeface="MS PGothic"/>
              </a:rPr>
              <a:t>Autumn 1 – Ready, Steady, Go!</a:t>
            </a:r>
          </a:p>
          <a:p>
            <a:pPr indent="-255270">
              <a:defRPr/>
            </a:pPr>
            <a:r>
              <a:rPr lang="en-GB" altLang="en-US" sz="2400" dirty="0">
                <a:latin typeface="Tw Cen MT"/>
                <a:ea typeface="MS PGothic"/>
              </a:rPr>
              <a:t>Autumn 2 – Trip to a Museum</a:t>
            </a:r>
          </a:p>
          <a:p>
            <a:pPr marL="109220" indent="0">
              <a:buFont typeface="Wingdings 3" panose="05040102010807070707" pitchFamily="18" charset="2"/>
              <a:buNone/>
              <a:defRPr/>
            </a:pPr>
            <a:r>
              <a:rPr lang="en-US" altLang="en-US" sz="2400" b="1" dirty="0">
                <a:latin typeface="Tw Cen MT"/>
                <a:ea typeface="MS PGothic"/>
              </a:rPr>
              <a:t>Spring Term Topics:</a:t>
            </a:r>
          </a:p>
          <a:p>
            <a:pPr indent="-255270">
              <a:defRPr/>
            </a:pPr>
            <a:r>
              <a:rPr lang="en-US" altLang="en-US" sz="2400" dirty="0">
                <a:latin typeface="Tw Cen MT"/>
                <a:ea typeface="MS PGothic"/>
              </a:rPr>
              <a:t>Spring 1 – Up, Up and Away</a:t>
            </a:r>
          </a:p>
          <a:p>
            <a:pPr indent="-255270">
              <a:defRPr/>
            </a:pPr>
            <a:r>
              <a:rPr lang="en-US" altLang="en-US" sz="2400" dirty="0">
                <a:latin typeface="Tw Cen MT"/>
                <a:ea typeface="MS PGothic"/>
              </a:rPr>
              <a:t>Spring 2 – Potty About Plants/ Dragons and Giants</a:t>
            </a:r>
          </a:p>
          <a:p>
            <a:pPr marL="109220" indent="0">
              <a:buFont typeface="Wingdings 3" panose="05040102010807070707" pitchFamily="18" charset="2"/>
              <a:buNone/>
              <a:defRPr/>
            </a:pPr>
            <a:r>
              <a:rPr lang="en-US" altLang="en-US" sz="2400" b="1" dirty="0">
                <a:latin typeface="Tw Cen MT"/>
                <a:ea typeface="MS PGothic"/>
              </a:rPr>
              <a:t>Summer Term Topics:</a:t>
            </a:r>
          </a:p>
          <a:p>
            <a:pPr indent="-255270">
              <a:defRPr/>
            </a:pPr>
            <a:r>
              <a:rPr lang="en-US" altLang="en-US" sz="2400" dirty="0">
                <a:latin typeface="Tw Cen MT"/>
                <a:ea typeface="MS PGothic"/>
              </a:rPr>
              <a:t>Summer 1 – We Are World Explorers</a:t>
            </a:r>
            <a:endParaRPr lang="en-GB" altLang="en-US" sz="2400" dirty="0">
              <a:latin typeface="Tw Cen MT"/>
              <a:ea typeface="MS PGothic"/>
            </a:endParaRPr>
          </a:p>
          <a:p>
            <a:pPr indent="-255270">
              <a:defRPr/>
            </a:pPr>
            <a:r>
              <a:rPr lang="en-US" altLang="en-US" sz="2400" dirty="0">
                <a:latin typeface="Tw Cen MT"/>
                <a:ea typeface="MS PGothic"/>
              </a:rPr>
              <a:t>Summer 2 - I Do Like to Be Beside the Seaside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566D68-CFF6-4EC0-8D35-2E471C80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400" dirty="0">
                <a:latin typeface="Tw Cen MT"/>
                <a:ea typeface="MS PGothic"/>
              </a:rPr>
              <a:t>Learning Themes</a:t>
            </a:r>
            <a:endParaRPr lang="en-GB" sz="44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>
            <a:extLst>
              <a:ext uri="{FF2B5EF4-FFF2-40B4-BE49-F238E27FC236}">
                <a16:creationId xmlns:a16="http://schemas.microsoft.com/office/drawing/2014/main" id="{D373172A-6A81-BB39-4924-37E6421F2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5838"/>
            <a:ext cx="8229600" cy="4525962"/>
          </a:xfrm>
        </p:spPr>
        <p:txBody>
          <a:bodyPr/>
          <a:lstStyle/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Children come in by themselves and self-register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Self-select activities available, initially free choice, leads into carousel of key phonics and maths activities when children are ready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First carpet time – English </a:t>
            </a:r>
            <a:endParaRPr lang="en-GB" altLang="en-US" sz="2200">
              <a:latin typeface="Tw Cen MT"/>
            </a:endParaRPr>
          </a:p>
          <a:p>
            <a:pPr indent="-255270" eaLnBrk="1" hangingPunct="1">
              <a:lnSpc>
                <a:spcPct val="80000"/>
              </a:lnSpc>
            </a:pPr>
            <a:r>
              <a:rPr lang="en-US" altLang="en-US" sz="2200" dirty="0">
                <a:latin typeface="Tw Cen MT"/>
                <a:ea typeface="MS PGothic"/>
              </a:rPr>
              <a:t>Child initiated play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Playtime (water bottle needed, fruit snack provided)</a:t>
            </a:r>
          </a:p>
          <a:p>
            <a:pPr indent="-255270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Phonics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Second carpet time – maths focus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US" altLang="en-US" sz="2200" dirty="0">
                <a:latin typeface="Tw Cen MT"/>
                <a:ea typeface="MS PGothic"/>
              </a:rPr>
              <a:t>Child initiated play</a:t>
            </a:r>
            <a:endParaRPr lang="en-GB" altLang="en-US" sz="2200" dirty="0">
              <a:latin typeface="Tw Cen MT"/>
              <a:ea typeface="MS PGothic"/>
            </a:endParaRP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Lunchtime - Play on Jesus Green – </a:t>
            </a:r>
            <a:r>
              <a:rPr lang="en-GB" altLang="en-US" sz="2200" i="1" dirty="0">
                <a:latin typeface="Tw Cen MT"/>
                <a:ea typeface="MS PGothic"/>
              </a:rPr>
              <a:t>when we’re ready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Afternoon carpet time then child- initiated play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Story-time/fine motor activities/circle time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Home-time: Children are collected from the classroom (playground exit), they show the teacher who their parents/ carers are before leaving</a:t>
            </a:r>
          </a:p>
          <a:p>
            <a:pPr indent="-255270" eaLnBrk="1" hangingPunct="1">
              <a:lnSpc>
                <a:spcPct val="80000"/>
              </a:lnSpc>
            </a:pPr>
            <a:r>
              <a:rPr lang="en-GB" altLang="en-US" sz="2200" dirty="0">
                <a:latin typeface="Tw Cen MT"/>
                <a:ea typeface="MS PGothic"/>
              </a:rPr>
              <a:t>All children should leave the school with their adult</a:t>
            </a:r>
            <a:endParaRPr lang="en-US" altLang="en-US" sz="2200" dirty="0">
              <a:latin typeface="Tw Cen MT"/>
              <a:ea typeface="MS P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D5B658-3D80-418B-9B0B-0F54C95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8958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400" dirty="0">
                <a:latin typeface="Tw Cen MT"/>
                <a:ea typeface="MS PGothic"/>
              </a:rPr>
              <a:t>A typical day in Owl Class</a:t>
            </a:r>
            <a:endParaRPr lang="en-GB" sz="44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>
            <a:extLst>
              <a:ext uri="{FF2B5EF4-FFF2-40B4-BE49-F238E27FC236}">
                <a16:creationId xmlns:a16="http://schemas.microsoft.com/office/drawing/2014/main" id="{9F380F9E-68AE-48F8-8E4B-1BC4B95AF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220" indent="0" eaLnBrk="1" hangingPunct="1">
              <a:lnSpc>
                <a:spcPct val="90000"/>
              </a:lnSpc>
              <a:buFont typeface="Wingdings 3" panose="05040102010807070707" pitchFamily="18" charset="2"/>
              <a:buNone/>
              <a:defRPr/>
            </a:pPr>
            <a:r>
              <a:rPr lang="en-US" altLang="en-US" sz="2400" dirty="0">
                <a:latin typeface="Tw Cen MT"/>
                <a:ea typeface="MS PGothic"/>
              </a:rPr>
              <a:t>Free flow during CP inside and out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Adventure shed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Giant and small loose parts</a:t>
            </a:r>
            <a:endParaRPr lang="en-GB" altLang="en-US" sz="2400">
              <a:latin typeface="Tw Cen MT"/>
              <a:ea typeface="MS PGothic"/>
            </a:endParaRP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GB" altLang="en-US" sz="2400" dirty="0">
                <a:latin typeface="Tw Cen MT"/>
                <a:ea typeface="MS PGothic"/>
              </a:rPr>
              <a:t>Waterplay and mud kitchen</a:t>
            </a:r>
            <a:endParaRPr lang="en-US" altLang="en-US" sz="2400">
              <a:latin typeface="Tw Cen MT"/>
              <a:ea typeface="MS PGothic"/>
            </a:endParaRP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Bikes</a:t>
            </a:r>
            <a:endParaRPr lang="en-GB" altLang="en-US" sz="2400">
              <a:latin typeface="Tw Cen MT"/>
              <a:ea typeface="MS PGothic"/>
            </a:endParaRP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GB" altLang="en-US" sz="2400" dirty="0">
                <a:latin typeface="Tw Cen MT"/>
                <a:ea typeface="MS PGothic"/>
              </a:rPr>
              <a:t>Small world play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Message </a:t>
            </a:r>
            <a:r>
              <a:rPr lang="en-US" altLang="en-US" sz="2400" err="1">
                <a:latin typeface="Tw Cen MT"/>
                <a:ea typeface="MS PGothic"/>
              </a:rPr>
              <a:t>centre</a:t>
            </a:r>
            <a:endParaRPr lang="en-GB" altLang="en-US" sz="2400">
              <a:latin typeface="Tw Cen MT"/>
              <a:ea typeface="MS PGothic"/>
            </a:endParaRP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GB" altLang="en-US" sz="2400" dirty="0">
                <a:latin typeface="Tw Cen MT"/>
                <a:ea typeface="MS PGothic"/>
              </a:rPr>
              <a:t>Reading opportunities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GB" altLang="en-US" sz="2400" dirty="0">
                <a:latin typeface="Tw Cen MT"/>
                <a:ea typeface="MS PGothic"/>
              </a:rPr>
              <a:t>Messy play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‘Busy Fingers’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Creation station</a:t>
            </a:r>
          </a:p>
          <a:p>
            <a:pPr indent="-255270"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altLang="en-US" sz="2400" dirty="0">
                <a:latin typeface="Tw Cen MT"/>
                <a:ea typeface="MS PGothic"/>
              </a:rPr>
              <a:t>	</a:t>
            </a:r>
            <a:r>
              <a:rPr lang="en-GB" altLang="en-US" sz="2800" dirty="0">
                <a:latin typeface="Tw Cen MT"/>
                <a:ea typeface="MS PGothic"/>
              </a:rPr>
              <a:t>	</a:t>
            </a:r>
            <a:r>
              <a:rPr lang="en-GB" altLang="en-US" sz="2800" b="1" dirty="0">
                <a:latin typeface="Tw Cen MT"/>
                <a:ea typeface="MS PGothic"/>
              </a:rPr>
              <a:t>Develop independence and self-awareness</a:t>
            </a:r>
          </a:p>
          <a:p>
            <a:pPr indent="-255270">
              <a:defRPr/>
            </a:pPr>
            <a:endParaRPr lang="en-GB" altLang="en-US" dirty="0">
              <a:cs typeface="Lucida Sans Unicod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189BB9-2028-4478-A303-1DAB2546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000" dirty="0">
                <a:latin typeface="Tw Cen MT"/>
                <a:ea typeface="MS PGothic"/>
              </a:rPr>
              <a:t>Typical Child Initiated Opportunities</a:t>
            </a:r>
            <a:endParaRPr lang="en-GB" sz="4000">
              <a:latin typeface="Tw Cen MT"/>
              <a:ea typeface="MS PGothic"/>
            </a:endParaRP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5E2CADB0-96EA-A377-5E03-30364BFF3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20" y="1266632"/>
            <a:ext cx="2224088" cy="219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>
            <a:extLst>
              <a:ext uri="{FF2B5EF4-FFF2-40B4-BE49-F238E27FC236}">
                <a16:creationId xmlns:a16="http://schemas.microsoft.com/office/drawing/2014/main" id="{E0B88E2A-EBAB-F046-C441-7B40D59D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03" y="3461476"/>
            <a:ext cx="2224087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>
            <a:extLst>
              <a:ext uri="{FF2B5EF4-FFF2-40B4-BE49-F238E27FC236}">
                <a16:creationId xmlns:a16="http://schemas.microsoft.com/office/drawing/2014/main" id="{FC182A8D-499B-D6F4-F541-6E67FC2F1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/>
          <a:stretch>
            <a:fillRect/>
          </a:stretch>
        </p:blipFill>
        <p:spPr bwMode="auto">
          <a:xfrm>
            <a:off x="4653319" y="3125858"/>
            <a:ext cx="20542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1">
            <a:extLst>
              <a:ext uri="{FF2B5EF4-FFF2-40B4-BE49-F238E27FC236}">
                <a16:creationId xmlns:a16="http://schemas.microsoft.com/office/drawing/2014/main" id="{AC9C403A-DCF2-5E5E-4BCB-05F822FA0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14453"/>
            <a:ext cx="8229600" cy="5256212"/>
          </a:xfrm>
        </p:spPr>
        <p:txBody>
          <a:bodyPr/>
          <a:lstStyle/>
          <a:p>
            <a:pPr marL="452755" indent="-342900"/>
            <a:r>
              <a:rPr lang="en-US" altLang="en-US" sz="2400" dirty="0">
                <a:latin typeface="Tw Cen MT"/>
                <a:ea typeface="MS PGothic"/>
              </a:rPr>
              <a:t>This is a consistent and rigorous </a:t>
            </a:r>
            <a:r>
              <a:rPr lang="en-US" altLang="en-US" sz="2400" dirty="0" err="1">
                <a:latin typeface="Tw Cen MT"/>
                <a:ea typeface="MS PGothic"/>
              </a:rPr>
              <a:t>programme</a:t>
            </a:r>
            <a:r>
              <a:rPr lang="en-US" altLang="en-US" sz="2400" dirty="0">
                <a:latin typeface="Tw Cen MT"/>
                <a:ea typeface="MS PGothic"/>
              </a:rPr>
              <a:t>, with the aim to teach EVERY child to read and write</a:t>
            </a:r>
            <a:endParaRPr lang="en-US" altLang="en-US" sz="2400">
              <a:latin typeface="Comic Sans MS" panose="030F0702030302020204" pitchFamily="66" charset="0"/>
            </a:endParaRP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Children learn 44 sounds (phonemes) and the corresponding letter/letters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They learn to read words using segmenting (sounding out each individual sound) and blending (putting all the sounds together to form the whole word)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The children read lively stories using the words they have learned</a:t>
            </a:r>
            <a:endParaRPr lang="en-US" sz="2400" dirty="0">
              <a:latin typeface="Tw Cen MT"/>
              <a:ea typeface="MS PGothic"/>
            </a:endParaRP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There will be a phonics meeting for parents during the school day in the first half term</a:t>
            </a:r>
            <a:endParaRPr lang="en-US" altLang="en-US" sz="2400" dirty="0">
              <a:latin typeface="Tw Cen MT"/>
            </a:endParaRP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473AB1A0-4430-39E4-2261-6461A4C42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524" y="166544"/>
            <a:ext cx="4186989" cy="1401994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1">
            <a:extLst>
              <a:ext uri="{FF2B5EF4-FFF2-40B4-BE49-F238E27FC236}">
                <a16:creationId xmlns:a16="http://schemas.microsoft.com/office/drawing/2014/main" id="{A30C85D1-FD7B-F089-006F-5FDE1FC5D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8075613" cy="4525962"/>
          </a:xfrm>
        </p:spPr>
        <p:txBody>
          <a:bodyPr/>
          <a:lstStyle/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We are a Church of England primary school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We aim to serve the community by providing an education of the highest quality within the context of Christian beliefs and practices. </a:t>
            </a:r>
            <a:endParaRPr lang="en-US" altLang="en-US" sz="2400" dirty="0">
              <a:latin typeface="Tw Cen MT"/>
            </a:endParaRP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We promote Christian values through the experience we offer all pupils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We have a link with Great St. Mary’s Church in Cambridge and other local churches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We have a daily act of collective worship and we explore our feelings and beliefs through weekly RE and PSHE lessons.</a:t>
            </a:r>
          </a:p>
          <a:p>
            <a:pPr indent="-255270"/>
            <a:endParaRPr lang="en-GB" altLang="en-US" sz="2400" dirty="0">
              <a:latin typeface="Tw Cen M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9B9822-C444-4E5C-AAEC-5921FEA6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400" dirty="0">
                <a:latin typeface="Tw Cen MT"/>
                <a:ea typeface="MS PGothic"/>
              </a:rPr>
              <a:t>Religious Education</a:t>
            </a:r>
            <a:endParaRPr lang="en-GB" sz="4400" dirty="0">
              <a:latin typeface="Tw Cen MT"/>
              <a:ea typeface="MS PGothic"/>
            </a:endParaRP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2F2DB20B-DC4D-6E2D-F33B-DDFCEA8A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28" y="106082"/>
            <a:ext cx="2567642" cy="169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81F65C9-E95B-4048-B131-A06E48A97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00709"/>
            <a:ext cx="82296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>
                <a:latin typeface="Comic Sans MS" pitchFamily="66" charset="0"/>
                <a:ea typeface="+mj-ea"/>
              </a:rPr>
            </a:br>
            <a:r>
              <a:rPr lang="en-GB" sz="4000" dirty="0">
                <a:latin typeface="Tw Cen MT"/>
                <a:ea typeface="+mj-ea"/>
              </a:rPr>
              <a:t>What can you do to help your child’s learning when they begin school? </a:t>
            </a:r>
            <a:br>
              <a:rPr lang="en-GB" altLang="en-US" sz="4000" dirty="0">
                <a:latin typeface="Tw Cen MT"/>
              </a:rPr>
            </a:br>
            <a:endParaRPr lang="en-GB" sz="4000" dirty="0">
              <a:latin typeface="Tw Cen MT"/>
              <a:ea typeface="+mj-ea"/>
            </a:endParaRPr>
          </a:p>
        </p:txBody>
      </p:sp>
      <p:pic>
        <p:nvPicPr>
          <p:cNvPr id="4" name="Content Placeholder 3" descr="A text on a orange background&#10;&#10;Description automatically generated">
            <a:extLst>
              <a:ext uri="{FF2B5EF4-FFF2-40B4-BE49-F238E27FC236}">
                <a16:creationId xmlns:a16="http://schemas.microsoft.com/office/drawing/2014/main" id="{BF24D2E9-0362-544C-A74A-9C7B0659A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681" y="1424519"/>
            <a:ext cx="4517258" cy="4525962"/>
          </a:xfrm>
        </p:spPr>
      </p:pic>
      <p:pic>
        <p:nvPicPr>
          <p:cNvPr id="5" name="Picture 4" descr="A text on an orange background&#10;&#10;Description automatically generated">
            <a:extLst>
              <a:ext uri="{FF2B5EF4-FFF2-40B4-BE49-F238E27FC236}">
                <a16:creationId xmlns:a16="http://schemas.microsoft.com/office/drawing/2014/main" id="{D72933AA-D27C-9B79-4B79-08D88CD2C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960" y="1424370"/>
            <a:ext cx="4523461" cy="45329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0AF75C04-9706-E2B3-0450-2281BF92C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15" y="1238545"/>
            <a:ext cx="8483600" cy="5014002"/>
          </a:xfrm>
        </p:spPr>
        <p:txBody>
          <a:bodyPr/>
          <a:lstStyle/>
          <a:p>
            <a:pPr indent="-255270" eaLnBrk="1" hangingPunct="1"/>
            <a:r>
              <a:rPr lang="en-US" altLang="en-US" sz="2000" dirty="0">
                <a:latin typeface="Tw Cen MT"/>
                <a:ea typeface="MS PGothic"/>
              </a:rPr>
              <a:t>Help develop independence- getting themselves dressed, going to the toilet, feeding themselves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Sharing books, talking about the pictures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Reading Book, make comments in their reading diary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Read/share books at least four times per week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Ongoing - encourage mark making, shopping lists, writing postcards, letters etc. Please do </a:t>
            </a:r>
            <a:r>
              <a:rPr lang="en-GB" altLang="en-US" sz="2000" b="1" dirty="0">
                <a:latin typeface="Tw Cen MT"/>
                <a:ea typeface="MS PGothic"/>
              </a:rPr>
              <a:t>not </a:t>
            </a:r>
            <a:r>
              <a:rPr lang="en-GB" altLang="en-US" sz="2000" dirty="0">
                <a:latin typeface="Tw Cen MT"/>
                <a:ea typeface="MS PGothic"/>
              </a:rPr>
              <a:t>teach capital letters to start with, only lowercase.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Encourage children to talk, ask and answer questions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Practise Maths at any time – counting, looking for numbers in the environment, </a:t>
            </a:r>
            <a:r>
              <a:rPr lang="en-US" altLang="en-US" sz="2000" dirty="0">
                <a:latin typeface="Tw Cen MT"/>
                <a:ea typeface="MS PGothic"/>
              </a:rPr>
              <a:t>identify shapes and patterns</a:t>
            </a:r>
            <a:endParaRPr lang="en-GB" altLang="en-US" sz="2000" dirty="0">
              <a:latin typeface="Tw Cen MT"/>
              <a:ea typeface="MS PGothic"/>
            </a:endParaRP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Play simple board games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Sing number rhymes and songs together</a:t>
            </a:r>
          </a:p>
          <a:p>
            <a:pPr indent="-255270" eaLnBrk="1" hangingPunct="1"/>
            <a:r>
              <a:rPr lang="en-GB" altLang="en-US" sz="2000" dirty="0">
                <a:latin typeface="Tw Cen MT"/>
                <a:ea typeface="MS PGothic"/>
              </a:rPr>
              <a:t>Support any homework that comes home, sounds and number work</a:t>
            </a:r>
            <a:endParaRPr lang="en-GB" altLang="en-US" sz="1800" dirty="0">
              <a:latin typeface="Comic Sans MS" panose="030F0702030302020204" pitchFamily="66" charset="0"/>
            </a:endParaRPr>
          </a:p>
          <a:p>
            <a:pPr indent="-255270"/>
            <a:r>
              <a:rPr lang="en-GB" altLang="en-US" sz="2000" dirty="0">
                <a:latin typeface="Tw Cen MT"/>
                <a:ea typeface="MS PGothic"/>
              </a:rPr>
              <a:t>Talk to us and keep us updated!</a:t>
            </a:r>
            <a:r>
              <a:rPr lang="en-US" altLang="en-US" sz="1800" dirty="0">
                <a:latin typeface="Comic Sans MS"/>
                <a:ea typeface="MS PGothic"/>
              </a:rPr>
              <a:t>                     </a:t>
            </a:r>
            <a:endParaRPr lang="en-GB" altLang="en-US" sz="1800">
              <a:latin typeface="Comic Sans MS" panose="030F0702030302020204" pitchFamily="66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681F65C9-E95B-4048-B131-A06E48A97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00709"/>
            <a:ext cx="82296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>
                <a:latin typeface="Comic Sans MS" pitchFamily="66" charset="0"/>
                <a:ea typeface="+mj-ea"/>
              </a:rPr>
            </a:br>
            <a:r>
              <a:rPr lang="en-GB" sz="4000" dirty="0">
                <a:latin typeface="Tw Cen MT"/>
                <a:ea typeface="+mj-ea"/>
              </a:rPr>
              <a:t>What can you do to help your child’s learning when they begin school? </a:t>
            </a:r>
            <a:br>
              <a:rPr lang="en-GB" altLang="en-US" sz="4000" dirty="0">
                <a:latin typeface="Tw Cen MT"/>
              </a:rPr>
            </a:br>
            <a:endParaRPr lang="en-GB" sz="4000" dirty="0">
              <a:latin typeface="Tw Cen M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5198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1A1F-8694-4BBB-9CE2-6EA4E952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132856"/>
            <a:ext cx="82296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sz="4400" dirty="0">
                <a:latin typeface="Tw Cen MT"/>
                <a:ea typeface="MS PGothic"/>
              </a:rPr>
              <a:t>Welcome – </a:t>
            </a:r>
            <a:r>
              <a:rPr lang="en-US" sz="4400" err="1">
                <a:latin typeface="Tw Cen MT"/>
                <a:ea typeface="MS PGothic"/>
              </a:rPr>
              <a:t>Mrs</a:t>
            </a:r>
            <a:r>
              <a:rPr lang="en-US" sz="4400" dirty="0">
                <a:latin typeface="Tw Cen MT"/>
                <a:ea typeface="MS PGothic"/>
              </a:rPr>
              <a:t> Hawker</a:t>
            </a:r>
            <a:br>
              <a:rPr lang="en-US" sz="4400" dirty="0">
                <a:latin typeface="Tw Cen MT"/>
              </a:rPr>
            </a:br>
            <a:br>
              <a:rPr lang="en-US" sz="4400" dirty="0">
                <a:latin typeface="Tw Cen MT"/>
              </a:rPr>
            </a:br>
            <a:br>
              <a:rPr lang="en-US" sz="4400" dirty="0">
                <a:latin typeface="Tw Cen MT"/>
              </a:rPr>
            </a:br>
            <a:endParaRPr lang="en-GB" sz="4400">
              <a:latin typeface="Tw Cen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4116A-0676-43AA-829A-929A7604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66" y="2420888"/>
            <a:ext cx="2339528" cy="3007965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81F65C9-E95B-4048-B131-A06E48A97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00709"/>
            <a:ext cx="82296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>
                <a:latin typeface="Comic Sans MS" pitchFamily="66" charset="0"/>
                <a:ea typeface="+mj-ea"/>
              </a:rPr>
            </a:br>
            <a:r>
              <a:rPr lang="en-GB" sz="4000" dirty="0">
                <a:latin typeface="Tw Cen MT"/>
                <a:ea typeface="+mj-ea"/>
              </a:rPr>
              <a:t>What can you do to help your child’s learning when they begin school? </a:t>
            </a:r>
            <a:br>
              <a:rPr lang="en-GB" altLang="en-US" sz="4000" dirty="0">
                <a:latin typeface="Tw Cen MT"/>
              </a:rPr>
            </a:br>
            <a:endParaRPr lang="en-GB" sz="4000" dirty="0">
              <a:latin typeface="Tw Cen MT"/>
              <a:ea typeface="+mj-ea"/>
            </a:endParaRPr>
          </a:p>
        </p:txBody>
      </p:sp>
      <p:pic>
        <p:nvPicPr>
          <p:cNvPr id="2" name="Picture 1" descr="A screenshot of a cellphone&#10;&#10;Description automatically generated">
            <a:extLst>
              <a:ext uri="{FF2B5EF4-FFF2-40B4-BE49-F238E27FC236}">
                <a16:creationId xmlns:a16="http://schemas.microsoft.com/office/drawing/2014/main" id="{E8DE34F7-9AB3-D0D3-2947-42F6513C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74" y="1599492"/>
            <a:ext cx="4948006" cy="48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83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>
            <a:extLst>
              <a:ext uri="{FF2B5EF4-FFF2-40B4-BE49-F238E27FC236}">
                <a16:creationId xmlns:a16="http://schemas.microsoft.com/office/drawing/2014/main" id="{B8A90E1A-EC88-2906-5E40-84C2DB6B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3676650"/>
          </a:xfrm>
        </p:spPr>
        <p:txBody>
          <a:bodyPr/>
          <a:lstStyle/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Fears and worries – please come and talk to us! You know your child better than we do!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Tapestry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Partnership – we believe in working together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Parents’ Consultations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Reading Records </a:t>
            </a:r>
            <a:endParaRPr lang="en-US" altLang="en-US" sz="2400" dirty="0">
              <a:latin typeface="Tw Cen MT"/>
            </a:endParaRP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Reading books, phonics activities, </a:t>
            </a:r>
            <a:r>
              <a:rPr lang="en-US" altLang="en-US" sz="2400" dirty="0" err="1">
                <a:latin typeface="Tw Cen MT"/>
                <a:ea typeface="MS PGothic"/>
              </a:rPr>
              <a:t>maths</a:t>
            </a:r>
            <a:r>
              <a:rPr lang="en-US" altLang="en-US" sz="2400" dirty="0">
                <a:latin typeface="Tw Cen MT"/>
                <a:ea typeface="MS PGothic"/>
              </a:rPr>
              <a:t> mat</a:t>
            </a:r>
          </a:p>
          <a:p>
            <a:pPr indent="-255270"/>
            <a:r>
              <a:rPr lang="en-US" altLang="en-US" sz="2400" dirty="0">
                <a:latin typeface="Tw Cen MT"/>
                <a:ea typeface="MS PGothic"/>
              </a:rPr>
              <a:t>PTA – coffee mornings</a:t>
            </a:r>
            <a:endParaRPr lang="en-GB" altLang="en-US" sz="2400" dirty="0">
              <a:latin typeface="Tw Cen MT"/>
              <a:ea typeface="MS P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537470-1EF5-4453-906E-5BD003D2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400" dirty="0">
                <a:latin typeface="Tw Cen MT"/>
                <a:ea typeface="MS PGothic"/>
              </a:rPr>
              <a:t>Home/School Communication</a:t>
            </a:r>
            <a:endParaRPr lang="en-GB" sz="44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782D68CA-DDAD-4A30-A841-40A8AD8B1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18" y="981075"/>
            <a:ext cx="8232049" cy="5054723"/>
          </a:xfrm>
        </p:spPr>
        <p:txBody>
          <a:bodyPr/>
          <a:lstStyle/>
          <a:p>
            <a:pPr indent="-255270" eaLnBrk="1" hangingPunct="1">
              <a:lnSpc>
                <a:spcPct val="90000"/>
              </a:lnSpc>
              <a:defRPr/>
            </a:pPr>
            <a:r>
              <a:rPr lang="en-GB" altLang="en-US" sz="2400" dirty="0">
                <a:latin typeface="Tw Cen MT"/>
                <a:ea typeface="MS PGothic"/>
              </a:rPr>
              <a:t>We are have a simple school uniform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White, sky blue or navy polo shirt (doesn’t have to be branded)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Black or navy joggers, leggings, skirts, pinafores, trousers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Navy sweatshirt needed for PE but could be worn everyday or navy cardigan or fleece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US" altLang="en-US" sz="2400" dirty="0">
                <a:latin typeface="Tw Cen MT"/>
                <a:ea typeface="MS PGothic"/>
              </a:rPr>
              <a:t>In warm weather children will be most comfortable in shorts or blue gingham dresses</a:t>
            </a:r>
          </a:p>
          <a:p>
            <a:pPr indent="-255270" eaLnBrk="1" hangingPunct="1">
              <a:lnSpc>
                <a:spcPct val="90000"/>
              </a:lnSpc>
              <a:defRPr/>
            </a:pPr>
            <a:r>
              <a:rPr lang="en-GB" altLang="en-US" sz="2400" dirty="0">
                <a:latin typeface="Tw Cen MT"/>
                <a:ea typeface="MS PGothic"/>
                <a:hlinkClick r:id="rId3"/>
              </a:rPr>
              <a:t>Click HERE for Mapac Uniform Website</a:t>
            </a:r>
            <a:endParaRPr lang="en-GB" altLang="en-US" sz="2400">
              <a:latin typeface="Tw Cen MT"/>
              <a:ea typeface="MS PGothic"/>
            </a:endParaRPr>
          </a:p>
          <a:p>
            <a:pPr indent="-255270" eaLnBrk="1" hangingPunct="1">
              <a:lnSpc>
                <a:spcPct val="90000"/>
              </a:lnSpc>
              <a:buFont typeface="Wingdings 3" panose="05040102010807070707" pitchFamily="18" charset="2"/>
              <a:buChar char=""/>
              <a:defRPr/>
            </a:pPr>
            <a:endParaRPr lang="en-GB" altLang="en-US" sz="2600" dirty="0">
              <a:latin typeface="Comic Sans MS" panose="030F0702030302020204" pitchFamily="66" charset="0"/>
            </a:endParaRPr>
          </a:p>
          <a:p>
            <a:pPr marL="109220" indent="0" eaLnBrk="1" hangingPunct="1">
              <a:lnSpc>
                <a:spcPct val="90000"/>
              </a:lnSpc>
              <a:buNone/>
              <a:defRPr/>
            </a:pPr>
            <a:endParaRPr lang="en-GB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C772569-E20A-4459-BC7E-1360A9CA6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400" dirty="0">
                <a:latin typeface="Tw Cen MT"/>
                <a:ea typeface="+mj-ea"/>
              </a:rPr>
              <a:t>Clothing </a:t>
            </a:r>
          </a:p>
        </p:txBody>
      </p:sp>
      <p:pic>
        <p:nvPicPr>
          <p:cNvPr id="47108" name="Picture 7" descr="2pk Girls' Stain Resist School Polo Shirts (2-16 Yrs) Image 3 of 4">
            <a:extLst>
              <a:ext uri="{FF2B5EF4-FFF2-40B4-BE49-F238E27FC236}">
                <a16:creationId xmlns:a16="http://schemas.microsoft.com/office/drawing/2014/main" id="{4BBA2507-1A12-C0F6-5EB4-23CABD83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79" y="4439455"/>
            <a:ext cx="1826724" cy="228673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17" descr="https://www.mapac.com/uploaded_files/profile_images/3225/park-street-july-17-crew-sweat.jpg">
            <a:extLst>
              <a:ext uri="{FF2B5EF4-FFF2-40B4-BE49-F238E27FC236}">
                <a16:creationId xmlns:a16="http://schemas.microsoft.com/office/drawing/2014/main" id="{9762F94C-4DB5-DBFC-F335-A8111240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30" y="4440655"/>
            <a:ext cx="1826723" cy="228510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19" descr="https://www.mapac.com/uploaded_files/profile_images/3225/park-street-july-17-polo.jpg">
            <a:extLst>
              <a:ext uri="{FF2B5EF4-FFF2-40B4-BE49-F238E27FC236}">
                <a16:creationId xmlns:a16="http://schemas.microsoft.com/office/drawing/2014/main" id="{55CB75FB-BA7E-3135-77A3-B1745A53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17" y="4440655"/>
            <a:ext cx="1833231" cy="228510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6947B46E-7D4C-C3E6-B0CF-C97B52790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971550"/>
            <a:ext cx="7620000" cy="4383088"/>
          </a:xfrm>
        </p:spPr>
        <p:txBody>
          <a:bodyPr/>
          <a:lstStyle/>
          <a:p>
            <a:pPr indent="-255270" eaLnBrk="1" hangingPunct="1">
              <a:lnSpc>
                <a:spcPct val="90000"/>
              </a:lnSpc>
            </a:pPr>
            <a:r>
              <a:rPr lang="en-GB" altLang="en-US" sz="2600" dirty="0">
                <a:latin typeface="Tw Cen MT"/>
                <a:ea typeface="MS PGothic"/>
              </a:rPr>
              <a:t>Please ensure children wear appropriate clothing and that names are in EVERYTHING!</a:t>
            </a:r>
          </a:p>
          <a:p>
            <a:pPr indent="-255270" eaLnBrk="1" hangingPunct="1">
              <a:lnSpc>
                <a:spcPct val="90000"/>
              </a:lnSpc>
            </a:pPr>
            <a:r>
              <a:rPr lang="en-GB" altLang="en-US" sz="2600" dirty="0">
                <a:latin typeface="Tw Cen MT"/>
                <a:ea typeface="MS PGothic"/>
              </a:rPr>
              <a:t>Send coats EVERYDAY (preferably waterproof) and waterproof trousers in winter</a:t>
            </a:r>
          </a:p>
          <a:p>
            <a:pPr indent="-255270" eaLnBrk="1" hangingPunct="1">
              <a:lnSpc>
                <a:spcPct val="90000"/>
              </a:lnSpc>
            </a:pPr>
            <a:r>
              <a:rPr lang="en-GB" altLang="en-US" sz="2600" dirty="0">
                <a:latin typeface="Tw Cen MT"/>
                <a:ea typeface="MS PGothic"/>
              </a:rPr>
              <a:t>Sensible shoes – no laces if possible</a:t>
            </a:r>
          </a:p>
          <a:p>
            <a:pPr indent="-255270" eaLnBrk="1" hangingPunct="1">
              <a:lnSpc>
                <a:spcPct val="90000"/>
              </a:lnSpc>
            </a:pPr>
            <a:r>
              <a:rPr lang="en-GB" altLang="en-US" sz="2600" dirty="0">
                <a:latin typeface="Tw Cen MT"/>
                <a:ea typeface="MS PGothic"/>
              </a:rPr>
              <a:t>No jewellery (unless for religious reasons)</a:t>
            </a:r>
          </a:p>
          <a:p>
            <a:pPr indent="-255270" eaLnBrk="1" hangingPunct="1">
              <a:lnSpc>
                <a:spcPct val="90000"/>
              </a:lnSpc>
            </a:pPr>
            <a:r>
              <a:rPr lang="en-GB" altLang="en-US" sz="2600" dirty="0">
                <a:latin typeface="Tw Cen MT"/>
                <a:ea typeface="MS PGothic"/>
              </a:rPr>
              <a:t>On PE day please come to school in PE kit – we will let you know when it is during home visit</a:t>
            </a:r>
          </a:p>
          <a:p>
            <a:pPr indent="-255270" eaLnBrk="1" hangingPunct="1">
              <a:lnSpc>
                <a:spcPct val="90000"/>
              </a:lnSpc>
            </a:pPr>
            <a:r>
              <a:rPr lang="en-GB" altLang="en-US" sz="2600" dirty="0">
                <a:latin typeface="Tw Cen MT"/>
                <a:ea typeface="MS PGothic"/>
              </a:rPr>
              <a:t>A pair of wellington boots, named, to stay in school</a:t>
            </a:r>
          </a:p>
          <a:p>
            <a:pPr indent="-255270">
              <a:lnSpc>
                <a:spcPct val="90000"/>
              </a:lnSpc>
            </a:pPr>
            <a:r>
              <a:rPr lang="en-GB" altLang="en-US" sz="2600" dirty="0">
                <a:latin typeface="Tw Cen MT"/>
                <a:ea typeface="MS PGothic"/>
              </a:rPr>
              <a:t>Hair MUST be tied up if it is shoulder length or longer</a:t>
            </a:r>
            <a:endParaRPr lang="en-GB" altLang="en-US" sz="2600" dirty="0">
              <a:latin typeface="Tw Cen MT"/>
            </a:endParaRPr>
          </a:p>
          <a:p>
            <a:pPr indent="-255270" eaLnBrk="1" hangingPunct="1">
              <a:lnSpc>
                <a:spcPct val="90000"/>
              </a:lnSpc>
            </a:pPr>
            <a:endParaRPr lang="en-GB" altLang="en-US" sz="2800">
              <a:latin typeface="Comic Sans MS" panose="030F0702030302020204" pitchFamily="66" charset="0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C772569-E20A-4459-BC7E-1360A9CA6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400" dirty="0">
                <a:latin typeface="Tw Cen MT"/>
                <a:ea typeface="+mj-ea"/>
              </a:rPr>
              <a:t>Clothing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FD28D67-EF38-2B61-22AE-CF91EFDFF47A}"/>
              </a:ext>
            </a:extLst>
          </p:cNvPr>
          <p:cNvSpPr>
            <a:spLocks/>
          </p:cNvSpPr>
          <p:nvPr/>
        </p:nvSpPr>
        <p:spPr bwMode="auto">
          <a:xfrm>
            <a:off x="482600" y="1504950"/>
            <a:ext cx="8170863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Tw Cen MT"/>
                <a:ea typeface="MS PGothic"/>
                <a:sym typeface="Marker Felt" charset="0"/>
              </a:rPr>
              <a:t>There can be a lot to remember in the first few days, but please do not worry as your child will quickly be teaching you the routines!</a:t>
            </a:r>
            <a:endParaRPr lang="en-US" altLang="en-US" sz="2600" dirty="0">
              <a:latin typeface="Tw Cen MT"/>
              <a:ea typeface="MS PGothic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C51DA2C-1511-CAAA-D3C1-1AD7D687030C}"/>
              </a:ext>
            </a:extLst>
          </p:cNvPr>
          <p:cNvSpPr>
            <a:spLocks/>
          </p:cNvSpPr>
          <p:nvPr/>
        </p:nvSpPr>
        <p:spPr bwMode="auto">
          <a:xfrm>
            <a:off x="6316663" y="2997200"/>
            <a:ext cx="2509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Tw Cen MT"/>
                <a:ea typeface="MS PGothic"/>
                <a:sym typeface="Marker Felt" charset="0"/>
              </a:rPr>
              <a:t>Water bottle (named)</a:t>
            </a:r>
            <a:endParaRPr lang="en-US" altLang="en-US" sz="2500" dirty="0">
              <a:latin typeface="Tw Cen MT"/>
              <a:ea typeface="MS PGothic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C7E04B93-70BB-8E1A-6160-7ECA38A45841}"/>
              </a:ext>
            </a:extLst>
          </p:cNvPr>
          <p:cNvSpPr>
            <a:spLocks/>
          </p:cNvSpPr>
          <p:nvPr/>
        </p:nvSpPr>
        <p:spPr bwMode="auto">
          <a:xfrm>
            <a:off x="3694113" y="3976688"/>
            <a:ext cx="2044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Tw Cen MT"/>
                <a:ea typeface="MS PGothic"/>
                <a:sym typeface="Marker Felt" charset="0"/>
              </a:rPr>
              <a:t>All clothing named!</a:t>
            </a:r>
            <a:endParaRPr lang="en-US" altLang="en-US" sz="2500" dirty="0">
              <a:latin typeface="Tw Cen MT"/>
              <a:ea typeface="MS PGothic"/>
            </a:endParaRPr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F62A41BB-F216-ACFB-31E8-2B0283ACAEBE}"/>
              </a:ext>
            </a:extLst>
          </p:cNvPr>
          <p:cNvSpPr>
            <a:spLocks/>
          </p:cNvSpPr>
          <p:nvPr/>
        </p:nvSpPr>
        <p:spPr bwMode="auto">
          <a:xfrm>
            <a:off x="581025" y="5081588"/>
            <a:ext cx="20447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500">
              <a:latin typeface="Comic Sans MS" panose="030F0702030302020204" pitchFamily="66" charset="0"/>
              <a:sym typeface="Marker Felt" charset="0"/>
            </a:endParaRPr>
          </a:p>
        </p:txBody>
      </p:sp>
      <p:sp>
        <p:nvSpPr>
          <p:cNvPr id="23563" name="Rectangle 11">
            <a:extLst>
              <a:ext uri="{FF2B5EF4-FFF2-40B4-BE49-F238E27FC236}">
                <a16:creationId xmlns:a16="http://schemas.microsoft.com/office/drawing/2014/main" id="{C8EB1923-E9C0-E76B-9AC4-2C05DDDECAAD}"/>
              </a:ext>
            </a:extLst>
          </p:cNvPr>
          <p:cNvSpPr>
            <a:spLocks/>
          </p:cNvSpPr>
          <p:nvPr/>
        </p:nvSpPr>
        <p:spPr bwMode="auto">
          <a:xfrm>
            <a:off x="669925" y="2851150"/>
            <a:ext cx="2044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Tw Cen MT"/>
                <a:ea typeface="MS PGothic"/>
                <a:sym typeface="Marker Felt" charset="0"/>
              </a:rPr>
              <a:t>Book bag everyday</a:t>
            </a:r>
            <a:endParaRPr lang="en-US" altLang="en-US" sz="2500">
              <a:latin typeface="Tw Cen MT"/>
              <a:ea typeface="MS PGothic"/>
            </a:endParaRPr>
          </a:p>
        </p:txBody>
      </p:sp>
      <p:sp>
        <p:nvSpPr>
          <p:cNvPr id="23565" name="Rectangle 13">
            <a:extLst>
              <a:ext uri="{FF2B5EF4-FFF2-40B4-BE49-F238E27FC236}">
                <a16:creationId xmlns:a16="http://schemas.microsoft.com/office/drawing/2014/main" id="{A48DB0E4-517D-62F0-8061-B27F48590793}"/>
              </a:ext>
            </a:extLst>
          </p:cNvPr>
          <p:cNvSpPr>
            <a:spLocks/>
          </p:cNvSpPr>
          <p:nvPr/>
        </p:nvSpPr>
        <p:spPr bwMode="auto">
          <a:xfrm>
            <a:off x="6011863" y="4745038"/>
            <a:ext cx="20447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Tw Cen MT"/>
                <a:ea typeface="MS PGothic"/>
                <a:sym typeface="Marker Felt" charset="0"/>
              </a:rPr>
              <a:t>Lunch box everyday (if having packed lunch)</a:t>
            </a:r>
            <a:endParaRPr lang="en-US" altLang="en-US" sz="2500" dirty="0">
              <a:latin typeface="Tw Cen MT"/>
              <a:ea typeface="MS PGothic"/>
            </a:endParaRP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13F93602-A877-E362-9A4B-9AF370340BD0}"/>
              </a:ext>
            </a:extLst>
          </p:cNvPr>
          <p:cNvSpPr>
            <a:spLocks/>
          </p:cNvSpPr>
          <p:nvPr/>
        </p:nvSpPr>
        <p:spPr bwMode="auto">
          <a:xfrm>
            <a:off x="2549525" y="5478463"/>
            <a:ext cx="20447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Tw Cen MT"/>
                <a:ea typeface="MS PGothic"/>
                <a:sym typeface="Marker Felt" charset="0"/>
              </a:rPr>
              <a:t>Free fruit in the morning</a:t>
            </a:r>
            <a:endParaRPr lang="en-US" altLang="en-US" sz="2500">
              <a:latin typeface="Tw Cen MT"/>
              <a:ea typeface="MS PGothic"/>
            </a:endParaRPr>
          </a:p>
        </p:txBody>
      </p:sp>
      <p:sp>
        <p:nvSpPr>
          <p:cNvPr id="51212" name="Rectangle 1">
            <a:extLst>
              <a:ext uri="{FF2B5EF4-FFF2-40B4-BE49-F238E27FC236}">
                <a16:creationId xmlns:a16="http://schemas.microsoft.com/office/drawing/2014/main" id="{12331FBB-A4A2-82E9-D161-768091FF6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540" y="3059113"/>
            <a:ext cx="105251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00" dirty="0">
                <a:latin typeface="Tw Cen MT"/>
                <a:ea typeface="MS PGothic"/>
              </a:rPr>
              <a:t>Tired!</a:t>
            </a:r>
            <a:endParaRPr lang="en-GB" altLang="en-US" sz="2500">
              <a:latin typeface="Tw Cen MT"/>
              <a:ea typeface="MS PGothic"/>
            </a:endParaRPr>
          </a:p>
        </p:txBody>
      </p:sp>
      <p:pic>
        <p:nvPicPr>
          <p:cNvPr id="51213" name="Picture 14" descr="https://www.mapac.com/uploaded_files/profile_images/3225/park-street-july-17-duo.jpg">
            <a:extLst>
              <a:ext uri="{FF2B5EF4-FFF2-40B4-BE49-F238E27FC236}">
                <a16:creationId xmlns:a16="http://schemas.microsoft.com/office/drawing/2014/main" id="{FF85274F-2C58-5CDE-43E1-0F0F0084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662363"/>
            <a:ext cx="16891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3A94A1-C307-36EB-8509-212E25E9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646"/>
            <a:ext cx="82296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z="4400" dirty="0">
                <a:latin typeface="Tw Cen MT"/>
                <a:ea typeface="+mj-lt"/>
                <a:cs typeface="+mj-lt"/>
              </a:rPr>
              <a:t>The First Few Days ...</a:t>
            </a:r>
            <a:endParaRPr lang="en-US" sz="4400">
              <a:latin typeface="Tw Cen M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5" grpId="0" autoUpdateAnimBg="0"/>
      <p:bldP spid="23555" grpId="1"/>
      <p:bldP spid="23556" grpId="0" autoUpdateAnimBg="0"/>
      <p:bldP spid="23556" grpId="1"/>
      <p:bldP spid="23560" grpId="0" autoUpdateAnimBg="0"/>
      <p:bldP spid="23563" grpId="0" autoUpdateAnimBg="0"/>
      <p:bldP spid="23563" grpId="1"/>
      <p:bldP spid="23565" grpId="0" autoUpdateAnimBg="0"/>
      <p:bldP spid="23565" grpId="1"/>
      <p:bldP spid="23566" grpId="0" autoUpdateAnimBg="0"/>
      <p:bldP spid="23566" grpId="1"/>
      <p:bldP spid="512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DF10A5D5-C423-4842-B987-D9C29C316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30" y="765175"/>
            <a:ext cx="8096620" cy="5874766"/>
          </a:xfrm>
        </p:spPr>
        <p:txBody>
          <a:bodyPr/>
          <a:lstStyle/>
          <a:p>
            <a:pPr indent="-255270" eaLnBrk="1" hangingPunct="1">
              <a:lnSpc>
                <a:spcPct val="90000"/>
              </a:lnSpc>
              <a:defRPr/>
            </a:pPr>
            <a:r>
              <a:rPr lang="en-GB" altLang="en-US" sz="2400" dirty="0">
                <a:latin typeface="Tw Cen MT"/>
                <a:ea typeface="MS PGothic"/>
              </a:rPr>
              <a:t>Please let us know if someone different is collecting your child! </a:t>
            </a:r>
            <a:endParaRPr lang="en-GB" altLang="en-US" sz="2400">
              <a:latin typeface="Tw Cen MT"/>
            </a:endParaRPr>
          </a:p>
          <a:p>
            <a:pPr marL="109220" indent="0" eaLnBrk="1" hangingPunct="1">
              <a:lnSpc>
                <a:spcPct val="90000"/>
              </a:lnSpc>
              <a:buNone/>
              <a:defRPr/>
            </a:pPr>
            <a:r>
              <a:rPr lang="en-GB" altLang="en-US" sz="2400" u="sng" dirty="0">
                <a:latin typeface="Tw Cen MT"/>
                <a:ea typeface="MS PGothic"/>
              </a:rPr>
              <a:t>Medical</a:t>
            </a:r>
            <a:r>
              <a:rPr lang="en-GB" altLang="en-US" sz="2400" dirty="0">
                <a:latin typeface="Tw Cen MT"/>
                <a:ea typeface="MS PGothic"/>
              </a:rPr>
              <a:t> </a:t>
            </a:r>
            <a:endParaRPr lang="en-GB" altLang="en-US" sz="2400">
              <a:latin typeface="Tw Cen MT"/>
            </a:endParaRPr>
          </a:p>
          <a:p>
            <a:pPr indent="-25527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Tw Cen MT"/>
                <a:ea typeface="MS PGothic"/>
              </a:rPr>
              <a:t>Current Covid-19 guidance; stay at home if you have symptoms, get a PCR test and let us know as soon as they have symptoms. Children can return 3 days after a positive test as long as they are symptom free.</a:t>
            </a:r>
            <a:endParaRPr lang="en-GB" altLang="en-US" sz="2400" dirty="0">
              <a:latin typeface="Tw Cen MT"/>
              <a:ea typeface="MS PGothic"/>
            </a:endParaRPr>
          </a:p>
          <a:p>
            <a:pPr indent="-25527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Tw Cen MT"/>
                <a:ea typeface="MS PGothic"/>
              </a:rPr>
              <a:t>Any sickness or diarrhoea must be followed by at least 48 hours absence</a:t>
            </a:r>
          </a:p>
          <a:p>
            <a:pPr indent="-25527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Tw Cen MT"/>
                <a:ea typeface="MS PGothic"/>
              </a:rPr>
              <a:t>Head lice are common! Please check regularly and treat as recommended</a:t>
            </a:r>
          </a:p>
          <a:p>
            <a:pPr indent="-25527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Tw Cen MT"/>
                <a:ea typeface="MS PGothic"/>
              </a:rPr>
              <a:t>Any absence requires a telephone call to the school office by 9:15am</a:t>
            </a:r>
          </a:p>
          <a:p>
            <a:pPr indent="-25527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Tw Cen MT"/>
                <a:ea typeface="MS PGothic"/>
              </a:rPr>
              <a:t>Any prescribed medication can only be administered by  prior arrangement with the school office and completion of a form</a:t>
            </a:r>
            <a:endParaRPr lang="en-GB" altLang="en-US" sz="2400" dirty="0">
              <a:latin typeface="Tw Cen MT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C1F5BA6-043D-49B4-A7AE-F72CD481A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18"/>
            <a:ext cx="8229600" cy="69968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400" dirty="0">
                <a:latin typeface="Tw Cen MT"/>
                <a:ea typeface="+mj-ea"/>
                <a:cs typeface="Comic Sans MS"/>
              </a:rPr>
              <a:t>Other matters…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024F27-8184-7DE4-BAC9-61987EE40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55270"/>
            <a:r>
              <a:rPr lang="en-US" dirty="0">
                <a:ea typeface="MS PGothic"/>
                <a:cs typeface="Lucida Sans Unicode"/>
              </a:rPr>
              <a:t>Come join us on Saturday 22nd of June at Jesus Green for our school summer fair! It's a great opportunity to meet more parents and for your child to meet new friends.</a:t>
            </a:r>
            <a:endParaRPr lang="en-US" dirty="0">
              <a:cs typeface="Lucida Sans Unicod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5E9435-0F29-4CD3-B1CE-6CC919D1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>
                <a:ea typeface="MS PGothic"/>
                <a:cs typeface="Lucida Sans Unicode"/>
              </a:rPr>
              <a:t>Summer Fair</a:t>
            </a:r>
            <a:endParaRPr lang="en-US" dirty="0"/>
          </a:p>
        </p:txBody>
      </p:sp>
      <p:pic>
        <p:nvPicPr>
          <p:cNvPr id="4" name="Picture 4" descr="Sun Free Stock Photo - Public Domain Pictures">
            <a:extLst>
              <a:ext uri="{FF2B5EF4-FFF2-40B4-BE49-F238E27FC236}">
                <a16:creationId xmlns:a16="http://schemas.microsoft.com/office/drawing/2014/main" id="{2943A8A9-226A-0132-E449-7C5FA892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449" y="3262985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5979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3FEEF3C-6B44-4690-9C44-F64734CEEC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8229600" cy="69968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Tw Cen MT"/>
                <a:ea typeface="+mj-ea"/>
                <a:cs typeface="Comic Sans MS"/>
              </a:rPr>
              <a:t>Any questions?</a:t>
            </a:r>
            <a:endParaRPr lang="en-GB" sz="4400" dirty="0">
              <a:latin typeface="Tw Cen MT"/>
              <a:ea typeface="+mj-ea"/>
              <a:cs typeface="Comic Sans MS"/>
            </a:endParaRPr>
          </a:p>
        </p:txBody>
      </p:sp>
      <p:pic>
        <p:nvPicPr>
          <p:cNvPr id="55299" name="Picture 1">
            <a:extLst>
              <a:ext uri="{FF2B5EF4-FFF2-40B4-BE49-F238E27FC236}">
                <a16:creationId xmlns:a16="http://schemas.microsoft.com/office/drawing/2014/main" id="{276F1712-C50C-929D-42ED-A799F3F8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29892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>
            <a:extLst>
              <a:ext uri="{FF2B5EF4-FFF2-40B4-BE49-F238E27FC236}">
                <a16:creationId xmlns:a16="http://schemas.microsoft.com/office/drawing/2014/main" id="{490F1BD0-84A6-7668-AC4C-5574D2F8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2349500"/>
            <a:ext cx="35163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C4B7CB-7993-4457-B84F-16B8F0CA1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1380545"/>
            <a:ext cx="8285162" cy="4548188"/>
          </a:xfrm>
        </p:spPr>
        <p:txBody>
          <a:bodyPr/>
          <a:lstStyle/>
          <a:p>
            <a:pPr marL="109220" indent="0" eaLnBrk="1" hangingPunct="1">
              <a:buFont typeface="Wingdings 3" panose="05040102010807070707" pitchFamily="18" charset="2"/>
              <a:buNone/>
              <a:defRPr/>
            </a:pPr>
            <a:r>
              <a:rPr lang="en-GB" sz="2600" dirty="0">
                <a:latin typeface="Tw Cen MT"/>
                <a:ea typeface="+mn-ea"/>
                <a:cs typeface="Comic Sans MS"/>
              </a:rPr>
              <a:t>We look forward to a happy partnership in your child's first year at school and beyond!</a:t>
            </a:r>
            <a:endParaRPr lang="en-US" sz="2600" dirty="0">
              <a:latin typeface="Tw Cen MT"/>
              <a:ea typeface="+mn-ea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solidFill>
                <a:schemeClr val="accent3"/>
              </a:solidFill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solidFill>
                <a:schemeClr val="accent3"/>
              </a:solidFill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  <a:p>
            <a:pPr indent="-255270" eaLnBrk="1" hangingPunct="1">
              <a:defRPr/>
            </a:pPr>
            <a:endParaRPr lang="en-GB" dirty="0">
              <a:ea typeface="+mn-ea"/>
              <a:cs typeface="Lucida Sans Unicod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4DF338-FF8F-4C91-B969-A2C6F7EE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hangingPunct="1">
              <a:defRPr/>
            </a:pPr>
            <a:r>
              <a:rPr lang="en-GB" dirty="0">
                <a:latin typeface="Tw Cen MT"/>
                <a:ea typeface="+mj-ea"/>
                <a:cs typeface="Comic Sans MS"/>
              </a:rPr>
              <a:t>Thank you</a:t>
            </a:r>
          </a:p>
        </p:txBody>
      </p:sp>
      <p:pic>
        <p:nvPicPr>
          <p:cNvPr id="57348" name="Picture 4" descr="PARK STREET LETTERHEAD LOGO.eps">
            <a:extLst>
              <a:ext uri="{FF2B5EF4-FFF2-40B4-BE49-F238E27FC236}">
                <a16:creationId xmlns:a16="http://schemas.microsoft.com/office/drawing/2014/main" id="{E044D6E1-5EFA-9143-E357-EF2C8589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/>
          <a:stretch>
            <a:fillRect/>
          </a:stretch>
        </p:blipFill>
        <p:spPr bwMode="auto">
          <a:xfrm>
            <a:off x="7729982" y="174102"/>
            <a:ext cx="96202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>
            <a:extLst>
              <a:ext uri="{FF2B5EF4-FFF2-40B4-BE49-F238E27FC236}">
                <a16:creationId xmlns:a16="http://schemas.microsoft.com/office/drawing/2014/main" id="{0F82026C-7D16-FFA9-E4E0-030C4D89B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428875"/>
            <a:ext cx="24606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69995D86-8F59-DFDA-64AC-A4FA4379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90800"/>
            <a:ext cx="198278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8">
            <a:extLst>
              <a:ext uri="{FF2B5EF4-FFF2-40B4-BE49-F238E27FC236}">
                <a16:creationId xmlns:a16="http://schemas.microsoft.com/office/drawing/2014/main" id="{4F093C7D-F167-8ACE-BD1B-13BE3480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038475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>
            <a:extLst>
              <a:ext uri="{FF2B5EF4-FFF2-40B4-BE49-F238E27FC236}">
                <a16:creationId xmlns:a16="http://schemas.microsoft.com/office/drawing/2014/main" id="{04673BD8-CBF1-482E-A957-DC2A6D2F09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81138"/>
            <a:ext cx="8229600" cy="5260975"/>
          </a:xfrm>
        </p:spPr>
        <p:txBody>
          <a:bodyPr/>
          <a:lstStyle/>
          <a:p>
            <a:pPr indent="-255270" eaLnBrk="1" hangingPunct="1">
              <a:defRPr/>
            </a:pPr>
            <a:r>
              <a:rPr lang="en-GB" altLang="en-US" sz="2800" dirty="0">
                <a:latin typeface="Tw Cen MT"/>
                <a:ea typeface="MS PGothic"/>
              </a:rPr>
              <a:t>The positive relationships established between staff, governors, children and the school community as a whole</a:t>
            </a:r>
          </a:p>
          <a:p>
            <a:pPr indent="-255270" eaLnBrk="1" hangingPunct="1">
              <a:defRPr/>
            </a:pPr>
            <a:r>
              <a:rPr lang="en-US" altLang="en-US" sz="2800" dirty="0">
                <a:latin typeface="Tw Cen MT"/>
                <a:ea typeface="MS PGothic"/>
              </a:rPr>
              <a:t>Our values: Honesty &amp; Respect, Friendship </a:t>
            </a:r>
            <a:endParaRPr lang="en-US" altLang="en-US" sz="2800" dirty="0">
              <a:latin typeface="Tw Cen MT"/>
            </a:endParaRPr>
          </a:p>
          <a:p>
            <a:pPr indent="-255270" eaLnBrk="1" hangingPunct="1">
              <a:defRPr/>
            </a:pPr>
            <a:r>
              <a:rPr lang="en-US" altLang="en-US" sz="2800" dirty="0">
                <a:latin typeface="Tw Cen MT"/>
                <a:ea typeface="MS PGothic"/>
              </a:rPr>
              <a:t>&amp; Kindness, Learning and Fun</a:t>
            </a:r>
          </a:p>
          <a:p>
            <a:pPr indent="-255270" eaLnBrk="1" hangingPunct="1">
              <a:defRPr/>
            </a:pPr>
            <a:r>
              <a:rPr lang="en-GB" altLang="en-US" sz="2800" dirty="0">
                <a:latin typeface="Tw Cen MT"/>
                <a:ea typeface="MS PGothic"/>
              </a:rPr>
              <a:t>The high-quality education we provide to all children</a:t>
            </a:r>
          </a:p>
          <a:p>
            <a:pPr indent="-255270" eaLnBrk="1" hangingPunct="1">
              <a:defRPr/>
            </a:pPr>
            <a:r>
              <a:rPr lang="en-GB" altLang="en-US" sz="2800" dirty="0">
                <a:latin typeface="Tw Cen MT"/>
                <a:ea typeface="MS PGothic"/>
              </a:rPr>
              <a:t>The happy, safe and secure learning environment</a:t>
            </a:r>
          </a:p>
          <a:p>
            <a:pPr indent="-255270" eaLnBrk="1" hangingPunct="1">
              <a:defRPr/>
            </a:pPr>
            <a:r>
              <a:rPr lang="en-US" altLang="en-US" sz="2800" dirty="0">
                <a:latin typeface="Tw Cen MT"/>
                <a:ea typeface="MS PGothic"/>
              </a:rPr>
              <a:t>Providing an educational experience within the context of Christian beliefs and practices.</a:t>
            </a:r>
          </a:p>
          <a:p>
            <a:pPr marL="109220" indent="0" eaLnBrk="1" hangingPunct="1">
              <a:buFont typeface="Wingdings 3" panose="05040102010807070707" pitchFamily="18" charset="2"/>
              <a:buNone/>
              <a:defRPr/>
            </a:pPr>
            <a:endParaRPr lang="en-US" altLang="en-US" sz="2800" dirty="0">
              <a:latin typeface="Tw Cen MT"/>
            </a:endParaRPr>
          </a:p>
          <a:p>
            <a:pPr indent="-255270" eaLnBrk="1" hangingPunct="1">
              <a:defRPr/>
            </a:pPr>
            <a:endParaRPr lang="en-US" altLang="en-US" sz="2800" dirty="0">
              <a:latin typeface="Tw Cen MT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CC3E29E0-C3C5-4416-9176-8C8E7EC36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sz="4000" dirty="0">
                <a:latin typeface="Tw Cen MT"/>
                <a:ea typeface="+mj-ea"/>
              </a:rPr>
            </a:br>
            <a:r>
              <a:rPr lang="en-GB" sz="4400" dirty="0">
                <a:latin typeface="Tw Cen MT"/>
                <a:ea typeface="+mj-ea"/>
                <a:cs typeface="Comic Sans MS"/>
              </a:rPr>
              <a:t>At Park Street C of E Primary School our strengths are:</a:t>
            </a:r>
            <a:br>
              <a:rPr lang="en-GB" sz="4400" dirty="0">
                <a:latin typeface="Tw Cen MT"/>
                <a:ea typeface="+mj-ea"/>
              </a:rPr>
            </a:br>
            <a:endParaRPr lang="en-US" sz="4400">
              <a:latin typeface="Tw Cen MT"/>
              <a:ea typeface="+mj-ea"/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81F7633C-BF7A-593C-D474-3394A7EA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876925"/>
            <a:ext cx="6400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3" name="Picture 5" descr="PARK STREET LETTERHEAD LOGO.eps">
            <a:extLst>
              <a:ext uri="{FF2B5EF4-FFF2-40B4-BE49-F238E27FC236}">
                <a16:creationId xmlns:a16="http://schemas.microsoft.com/office/drawing/2014/main" id="{826F79C6-5810-C4B6-4FB5-3A6747E2C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/>
          <a:stretch>
            <a:fillRect/>
          </a:stretch>
        </p:blipFill>
        <p:spPr bwMode="auto">
          <a:xfrm>
            <a:off x="7956550" y="5646738"/>
            <a:ext cx="1079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>
            <a:extLst>
              <a:ext uri="{FF2B5EF4-FFF2-40B4-BE49-F238E27FC236}">
                <a16:creationId xmlns:a16="http://schemas.microsoft.com/office/drawing/2014/main" id="{1D094189-41DE-4B79-A505-4B06DECA8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55270">
              <a:defRPr/>
            </a:pPr>
            <a:r>
              <a:rPr lang="en-US" altLang="en-US" sz="2600" dirty="0">
                <a:latin typeface="Tw Cen MT"/>
                <a:ea typeface="MS PGothic"/>
              </a:rPr>
              <a:t>Teachers: </a:t>
            </a:r>
            <a:endParaRPr lang="en-US" altLang="en-US" sz="2600">
              <a:latin typeface="Tw Cen MT"/>
              <a:ea typeface="MS PGothic"/>
              <a:cs typeface="Lucida Sans Unicode"/>
            </a:endParaRPr>
          </a:p>
          <a:p>
            <a:pPr indent="-255270">
              <a:defRPr/>
            </a:pPr>
            <a:endParaRPr lang="en-US" altLang="en-US" sz="2600" dirty="0">
              <a:latin typeface="Tw Cen MT"/>
              <a:cs typeface="Lucida Sans Unicode"/>
            </a:endParaRPr>
          </a:p>
          <a:p>
            <a:pPr indent="-255270">
              <a:defRPr/>
            </a:pPr>
            <a:endParaRPr lang="en-US" altLang="en-US" sz="2600" dirty="0">
              <a:latin typeface="Tw Cen MT"/>
            </a:endParaRPr>
          </a:p>
          <a:p>
            <a:pPr indent="-255270">
              <a:defRPr/>
            </a:pPr>
            <a:endParaRPr lang="en-US" altLang="en-US" sz="2600" dirty="0">
              <a:latin typeface="Tw Cen MT"/>
            </a:endParaRPr>
          </a:p>
          <a:p>
            <a:pPr indent="-255270">
              <a:defRPr/>
            </a:pPr>
            <a:endParaRPr lang="en-US" altLang="en-US" sz="2600" dirty="0">
              <a:latin typeface="Tw Cen MT"/>
            </a:endParaRPr>
          </a:p>
          <a:p>
            <a:pPr marL="109220" indent="0">
              <a:buNone/>
              <a:defRPr/>
            </a:pPr>
            <a:endParaRPr lang="en-US" altLang="en-US" sz="2600" dirty="0">
              <a:latin typeface="Tw Cen MT"/>
            </a:endParaRPr>
          </a:p>
          <a:p>
            <a:pPr indent="-255270">
              <a:buFont typeface="Wingdings 3" panose="05040102010807070707" pitchFamily="18" charset="2"/>
              <a:buChar char=""/>
              <a:defRPr/>
            </a:pPr>
            <a:endParaRPr lang="en-US" altLang="en-US" sz="2600" dirty="0">
              <a:latin typeface="Tw Cen MT"/>
            </a:endParaRPr>
          </a:p>
          <a:p>
            <a:pPr indent="-255270">
              <a:defRPr/>
            </a:pPr>
            <a:endParaRPr lang="en-US" altLang="en-US" sz="2600" dirty="0">
              <a:latin typeface="Tw Cen MT"/>
              <a:ea typeface="MS PGothic"/>
            </a:endParaRPr>
          </a:p>
          <a:p>
            <a:pPr indent="-255270">
              <a:defRPr/>
            </a:pPr>
            <a:endParaRPr lang="en-US" altLang="en-US" sz="2600" dirty="0">
              <a:latin typeface="Tw Cen MT"/>
              <a:ea typeface="MS PGothic"/>
            </a:endParaRPr>
          </a:p>
          <a:p>
            <a:pPr indent="-255270">
              <a:defRPr/>
            </a:pPr>
            <a:r>
              <a:rPr lang="en-US" altLang="en-US" sz="2600" dirty="0">
                <a:latin typeface="Tw Cen MT"/>
                <a:ea typeface="MS PGothic"/>
              </a:rPr>
              <a:t>Teaching Assistants: </a:t>
            </a:r>
            <a:r>
              <a:rPr lang="en-US" altLang="en-US" sz="2600" err="1">
                <a:latin typeface="Tw Cen MT"/>
                <a:ea typeface="MS PGothic"/>
              </a:rPr>
              <a:t>Mrs</a:t>
            </a:r>
            <a:r>
              <a:rPr lang="en-US" altLang="en-US" sz="2600" dirty="0">
                <a:latin typeface="Tw Cen MT"/>
                <a:ea typeface="MS PGothic"/>
              </a:rPr>
              <a:t> Borbas</a:t>
            </a:r>
            <a:endParaRPr lang="en-US" sz="2600">
              <a:latin typeface="Tw Cen MT"/>
              <a:cs typeface="Lucida Sans Unicod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2C4892-1EC7-4C11-81F9-9E730AD9A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sz="4400" dirty="0">
                <a:latin typeface="Tw Cen MT"/>
                <a:ea typeface="ＭＳ Ｐゴシック"/>
                <a:cs typeface="Comic Sans MS"/>
              </a:rPr>
              <a:t>Staff in Class 1 – Owl Class</a:t>
            </a: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21262CBA-0A65-34D9-4D35-D7A310EB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2043984"/>
            <a:ext cx="17907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>
            <a:extLst>
              <a:ext uri="{FF2B5EF4-FFF2-40B4-BE49-F238E27FC236}">
                <a16:creationId xmlns:a16="http://schemas.microsoft.com/office/drawing/2014/main" id="{8E043FF1-F7DD-A9C6-BE70-24C0FFA1F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8" y="2018655"/>
            <a:ext cx="15271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" descr="Female Profile outline">
            <a:extLst>
              <a:ext uri="{FF2B5EF4-FFF2-40B4-BE49-F238E27FC236}">
                <a16:creationId xmlns:a16="http://schemas.microsoft.com/office/drawing/2014/main" id="{0360280B-AEF8-E7A6-9081-E5A46B95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 bwMode="auto">
          <a:xfrm>
            <a:off x="6383148" y="2238505"/>
            <a:ext cx="1527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EC056D-464E-28C5-2C09-03544DAF53E7}"/>
              </a:ext>
            </a:extLst>
          </p:cNvPr>
          <p:cNvSpPr txBox="1"/>
          <p:nvPr/>
        </p:nvSpPr>
        <p:spPr>
          <a:xfrm>
            <a:off x="1042544" y="3984237"/>
            <a:ext cx="183064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Tw Cen MT"/>
                <a:ea typeface="MS PGothic"/>
              </a:rPr>
              <a:t>Mrs</a:t>
            </a:r>
            <a:r>
              <a:rPr lang="en-US" dirty="0">
                <a:latin typeface="Tw Cen MT"/>
                <a:ea typeface="MS PGothic"/>
              </a:rPr>
              <a:t> List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29DF7-CCE1-B82E-730E-90434F422122}"/>
              </a:ext>
            </a:extLst>
          </p:cNvPr>
          <p:cNvSpPr txBox="1"/>
          <p:nvPr/>
        </p:nvSpPr>
        <p:spPr>
          <a:xfrm>
            <a:off x="3436194" y="3984236"/>
            <a:ext cx="22675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Tw Cen MT"/>
                <a:ea typeface="MS PGothic"/>
              </a:rPr>
              <a:t>Mrs</a:t>
            </a:r>
            <a:r>
              <a:rPr lang="en-US" dirty="0">
                <a:latin typeface="Tw Cen MT"/>
                <a:ea typeface="MS PGothic"/>
              </a:rPr>
              <a:t> Shankland</a:t>
            </a:r>
            <a:endParaRPr lang="en-US" dirty="0"/>
          </a:p>
          <a:p>
            <a:pPr algn="ctr"/>
            <a:r>
              <a:rPr lang="en-US" dirty="0">
                <a:latin typeface="Tw Cen MT"/>
                <a:ea typeface="MS PGothic"/>
              </a:rPr>
              <a:t>(1afternoon)</a:t>
            </a:r>
            <a:endParaRPr lang="en-US" dirty="0">
              <a:latin typeface="Tw Cen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8672C-215D-ED42-D047-7D09B155D7DB}"/>
              </a:ext>
            </a:extLst>
          </p:cNvPr>
          <p:cNvSpPr txBox="1"/>
          <p:nvPr/>
        </p:nvSpPr>
        <p:spPr>
          <a:xfrm>
            <a:off x="6203456" y="3984236"/>
            <a:ext cx="188763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Tw Cen MT"/>
                <a:ea typeface="MS PGothic"/>
              </a:rPr>
              <a:t>Miss Erens</a:t>
            </a:r>
            <a:endParaRPr lang="en-US" dirty="0">
              <a:latin typeface="Tw Cen MT"/>
            </a:endParaRPr>
          </a:p>
          <a:p>
            <a:pPr algn="ctr"/>
            <a:r>
              <a:rPr lang="en-US" dirty="0">
                <a:latin typeface="Tw Cen MT"/>
                <a:ea typeface="MS PGothic"/>
              </a:rPr>
              <a:t>(1 afternoon)</a:t>
            </a:r>
            <a:endParaRPr lang="en-US" dirty="0">
              <a:latin typeface="Tw Cen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A52131-1BF7-4F06-8130-A08FD29B3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220" indent="0">
              <a:buFont typeface="Wingdings 3" panose="05040102010807070707" pitchFamily="18" charset="2"/>
              <a:buNone/>
              <a:defRPr/>
            </a:pPr>
            <a:endParaRPr lang="en-US" sz="1200" dirty="0">
              <a:latin typeface="Comic Sans MS" panose="030F0702030302020204" pitchFamily="66" charset="0"/>
            </a:endParaRPr>
          </a:p>
          <a:p>
            <a:pPr indent="-255270">
              <a:defRPr/>
            </a:pPr>
            <a:r>
              <a:rPr lang="en-US" sz="2400" dirty="0">
                <a:latin typeface="Tw Cen MT"/>
                <a:ea typeface="MS PGothic"/>
              </a:rPr>
              <a:t>You are invited to visit us at Park Street C of E Primary School on:</a:t>
            </a:r>
          </a:p>
          <a:p>
            <a:pPr marL="109855" indent="0">
              <a:buNone/>
              <a:defRPr/>
            </a:pPr>
            <a:endParaRPr lang="en-US" sz="2400" dirty="0">
              <a:solidFill>
                <a:srgbClr val="000000"/>
              </a:solidFill>
              <a:latin typeface="Tw Cen MT"/>
              <a:ea typeface="MS PGothic"/>
            </a:endParaRPr>
          </a:p>
          <a:p>
            <a:pPr marL="620395" lvl="1">
              <a:buFont typeface="Courier New" panose="05040102010807070707" pitchFamily="18" charset="2"/>
              <a:buChar char="o"/>
              <a:defRPr/>
            </a:pPr>
            <a:r>
              <a:rPr lang="en-US" sz="2400" dirty="0">
                <a:solidFill>
                  <a:srgbClr val="FF0000"/>
                </a:solidFill>
                <a:latin typeface="Tw Cen MT"/>
                <a:ea typeface="MS PGothic"/>
              </a:rPr>
              <a:t>Monday July 1st (</a:t>
            </a:r>
            <a:r>
              <a:rPr lang="en-US" sz="2400" dirty="0">
                <a:solidFill>
                  <a:srgbClr val="FF0000"/>
                </a:solidFill>
                <a:latin typeface="Tw Cen MT"/>
                <a:ea typeface="MS PGothic"/>
                <a:cs typeface="+mn-lt"/>
              </a:rPr>
              <a:t>9.30-10.30am</a:t>
            </a:r>
            <a:r>
              <a:rPr lang="en-US" sz="2400" dirty="0">
                <a:solidFill>
                  <a:srgbClr val="FF0000"/>
                </a:solidFill>
                <a:latin typeface="Tw Cen MT"/>
                <a:ea typeface="MS PGothic"/>
                <a:cs typeface="Lucida Sans Unicode"/>
              </a:rPr>
              <a:t>)</a:t>
            </a:r>
            <a:endParaRPr lang="en-US" sz="2400" dirty="0">
              <a:solidFill>
                <a:srgbClr val="FF0000"/>
              </a:solidFill>
              <a:latin typeface="Tw Cen MT"/>
              <a:ea typeface="MS PGothic"/>
            </a:endParaRPr>
          </a:p>
          <a:p>
            <a:pPr marL="620395" lvl="1">
              <a:buFont typeface="Courier New" panose="05040102010807070707" pitchFamily="18" charset="2"/>
              <a:buChar char="o"/>
              <a:defRPr/>
            </a:pPr>
            <a:r>
              <a:rPr lang="en-US" sz="2400" dirty="0">
                <a:latin typeface="Tw Cen MT"/>
                <a:ea typeface="MS PGothic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w Cen MT"/>
                <a:ea typeface="MS PGothic"/>
              </a:rPr>
              <a:t>Thursday July 11th </a:t>
            </a:r>
            <a:r>
              <a:rPr lang="en-US" sz="2400" dirty="0">
                <a:solidFill>
                  <a:srgbClr val="FF0000"/>
                </a:solidFill>
                <a:latin typeface="Tw Cen MT"/>
                <a:ea typeface="MS PGothic"/>
                <a:cs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Tw Cen MT"/>
                <a:ea typeface="+mn-lt"/>
                <a:cs typeface="+mn-lt"/>
              </a:rPr>
              <a:t>2:00-3:00pm)</a:t>
            </a:r>
            <a:endParaRPr lang="en-US" sz="2400" dirty="0">
              <a:solidFill>
                <a:srgbClr val="FF0000"/>
              </a:solidFill>
              <a:latin typeface="Tw Cen MT"/>
            </a:endParaRPr>
          </a:p>
          <a:p>
            <a:pPr marL="109220" indent="0"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Tw Cen MT"/>
                <a:ea typeface="MS PGothic"/>
              </a:rPr>
              <a:t>				</a:t>
            </a:r>
            <a:endParaRPr lang="en-US" sz="2400" dirty="0">
              <a:latin typeface="Tw Cen MT"/>
              <a:ea typeface="MS PGothic"/>
            </a:endParaRPr>
          </a:p>
          <a:p>
            <a:pPr indent="-255270">
              <a:defRPr/>
            </a:pPr>
            <a:r>
              <a:rPr lang="en-US" sz="2400" dirty="0">
                <a:latin typeface="Tw Cen MT"/>
                <a:ea typeface="MS PGothic"/>
              </a:rPr>
              <a:t>During these sessions we will encourage the children to stay and play in the classroom and meet their new friends and teachers. Adults will be offered a chance to meet other parents in the hall and have a drink. </a:t>
            </a:r>
            <a:r>
              <a:rPr lang="en-US" sz="2400" u="sng" dirty="0">
                <a:latin typeface="Tw Cen MT"/>
                <a:ea typeface="MS PGothic"/>
              </a:rPr>
              <a:t>Adults must stay on-site.</a:t>
            </a:r>
            <a:endParaRPr lang="en-GB" sz="2400" u="sng">
              <a:latin typeface="Tw Cen MT"/>
              <a:ea typeface="MS P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AEFEF3-7F95-4260-BFED-D4C97882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400" dirty="0">
                <a:latin typeface="Tw Cen MT"/>
                <a:ea typeface="MS PGothic"/>
              </a:rPr>
              <a:t>Classroom Visit – Stay and play</a:t>
            </a:r>
            <a:endParaRPr lang="en-GB" sz="44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29E1E2C9-DE76-39C5-082F-3F8579991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412875"/>
            <a:ext cx="7777162" cy="4392613"/>
          </a:xfrm>
        </p:spPr>
        <p:txBody>
          <a:bodyPr/>
          <a:lstStyle/>
          <a:p>
            <a:pPr indent="-255270" eaLnBrk="1" hangingPunct="1"/>
            <a:r>
              <a:rPr lang="en-GB" altLang="en-US" sz="2400" dirty="0">
                <a:latin typeface="Tw Cen MT"/>
                <a:ea typeface="MS PGothic"/>
              </a:rPr>
              <a:t>Teachers are planning to visit your child at home in the days before they start school.</a:t>
            </a:r>
          </a:p>
          <a:p>
            <a:pPr indent="-255270" eaLnBrk="1" hangingPunct="1"/>
            <a:endParaRPr lang="en-US" altLang="en-US" sz="2400" dirty="0">
              <a:latin typeface="Tw Cen MT"/>
            </a:endParaRPr>
          </a:p>
          <a:p>
            <a:pPr indent="-255270" eaLnBrk="1" hangingPunct="1"/>
            <a:r>
              <a:rPr lang="en-US" altLang="en-US" sz="2400" dirty="0">
                <a:latin typeface="Tw Cen MT"/>
                <a:ea typeface="MS PGothic"/>
              </a:rPr>
              <a:t>These visits help greatly in the settling process, enhancing the relationship between the setting and the home, and so benefiting both the child, parents/carers and staff.</a:t>
            </a:r>
          </a:p>
          <a:p>
            <a:pPr indent="-255270" eaLnBrk="1" hangingPunct="1"/>
            <a:endParaRPr lang="en-US" altLang="en-US" sz="2400" dirty="0">
              <a:latin typeface="Tw Cen MT"/>
            </a:endParaRPr>
          </a:p>
          <a:p>
            <a:pPr indent="-255270" eaLnBrk="1" hangingPunct="1"/>
            <a:r>
              <a:rPr lang="en-US" altLang="en-US" sz="2400" dirty="0">
                <a:latin typeface="Tw Cen MT"/>
                <a:ea typeface="MS PGothic"/>
              </a:rPr>
              <a:t>The visits allow us to share information, ask and answer questions and get to know one another.</a:t>
            </a:r>
          </a:p>
          <a:p>
            <a:pPr indent="-255270" eaLnBrk="1" hangingPunct="1"/>
            <a:endParaRPr lang="en-US" altLang="en-US" sz="2400" dirty="0">
              <a:latin typeface="Tw Cen MT"/>
            </a:endParaRPr>
          </a:p>
          <a:p>
            <a:pPr indent="-255270" eaLnBrk="1" hangingPunct="1"/>
            <a:r>
              <a:rPr lang="en-US" altLang="en-US" sz="2400" dirty="0">
                <a:latin typeface="Tw Cen MT"/>
                <a:ea typeface="MS PGothic"/>
              </a:rPr>
              <a:t>Meeting practitioners in their own home, where they feel secure, is reassuring for the children.</a:t>
            </a:r>
            <a:endParaRPr lang="en-GB" altLang="en-US" sz="2400" dirty="0">
              <a:latin typeface="Tw Cen MT"/>
              <a:ea typeface="MS PGothic"/>
            </a:endParaRPr>
          </a:p>
          <a:p>
            <a:pPr indent="-255270" eaLnBrk="1" hangingPunct="1">
              <a:lnSpc>
                <a:spcPct val="70000"/>
              </a:lnSpc>
            </a:pPr>
            <a:endParaRPr lang="en-GB" altLang="en-US" sz="2400" dirty="0">
              <a:latin typeface="Tw Cen MT"/>
            </a:endParaRPr>
          </a:p>
          <a:p>
            <a:pPr indent="-255270" eaLnBrk="1" hangingPunct="1">
              <a:lnSpc>
                <a:spcPct val="70000"/>
              </a:lnSpc>
              <a:buFont typeface="Wingdings 3" panose="05040102010807070707" pitchFamily="18" charset="2"/>
              <a:buNone/>
            </a:pPr>
            <a:endParaRPr lang="en-GB" altLang="en-US" sz="2400" b="1">
              <a:solidFill>
                <a:srgbClr val="FF0000"/>
              </a:solidFill>
              <a:cs typeface="Lucida Sans Unicode"/>
            </a:endParaRPr>
          </a:p>
          <a:p>
            <a:pPr indent="-255270" eaLnBrk="1" hangingPunct="1">
              <a:lnSpc>
                <a:spcPct val="70000"/>
              </a:lnSpc>
            </a:pPr>
            <a:endParaRPr lang="en-GB" altLang="en-US" sz="2400" b="1">
              <a:cs typeface="Lucida Sans Unicode"/>
            </a:endParaRPr>
          </a:p>
          <a:p>
            <a:pPr indent="-255270" eaLnBrk="1" hangingPunct="1">
              <a:lnSpc>
                <a:spcPct val="70000"/>
              </a:lnSpc>
              <a:buFont typeface="Wingdings 3" panose="05040102010807070707" pitchFamily="18" charset="2"/>
              <a:buNone/>
            </a:pPr>
            <a:endParaRPr lang="en-GB" altLang="en-US" sz="2400" b="1">
              <a:cs typeface="Lucida Sans Unicode"/>
            </a:endParaRPr>
          </a:p>
          <a:p>
            <a:pPr indent="-255270" eaLnBrk="1" hangingPunct="1">
              <a:lnSpc>
                <a:spcPct val="70000"/>
              </a:lnSpc>
              <a:buFont typeface="Wingdings 3" panose="05040102010807070707" pitchFamily="18" charset="2"/>
              <a:buNone/>
            </a:pPr>
            <a:endParaRPr lang="en-GB" altLang="en-US" sz="2400" b="1">
              <a:cs typeface="Lucida Sans Unicode"/>
            </a:endParaRPr>
          </a:p>
          <a:p>
            <a:pPr indent="-255270" eaLnBrk="1" hangingPunct="1">
              <a:lnSpc>
                <a:spcPct val="70000"/>
              </a:lnSpc>
            </a:pPr>
            <a:endParaRPr lang="en-GB" altLang="en-US" sz="2400" b="1">
              <a:cs typeface="Lucida Sans Unicode"/>
            </a:endParaRPr>
          </a:p>
          <a:p>
            <a:pPr indent="-255270" eaLnBrk="1" hangingPunct="1">
              <a:lnSpc>
                <a:spcPct val="70000"/>
              </a:lnSpc>
            </a:pPr>
            <a:endParaRPr lang="en-GB" altLang="en-US" sz="2400" b="1">
              <a:cs typeface="Lucida Sans Unicode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BAE7F295-7C67-4DA2-8009-7C9E6908F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Tw Cen MT"/>
                <a:ea typeface="+mj-ea"/>
                <a:cs typeface="Comic Sans MS"/>
              </a:rPr>
              <a:t>Home Visits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>
            <a:extLst>
              <a:ext uri="{FF2B5EF4-FFF2-40B4-BE49-F238E27FC236}">
                <a16:creationId xmlns:a16="http://schemas.microsoft.com/office/drawing/2014/main" id="{6FBA87D4-1EA1-4568-AC85-6449F321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88" y="1268413"/>
            <a:ext cx="8229600" cy="4525962"/>
          </a:xfrm>
        </p:spPr>
        <p:txBody>
          <a:bodyPr/>
          <a:lstStyle/>
          <a:p>
            <a:pPr indent="-255270" eaLnBrk="1" hangingPunct="1">
              <a:lnSpc>
                <a:spcPct val="70000"/>
              </a:lnSpc>
              <a:defRPr/>
            </a:pPr>
            <a:endParaRPr lang="en-GB" altLang="en-US" sz="2800" b="1" dirty="0">
              <a:latin typeface="Comic Sans MS" panose="030F0702030302020204" pitchFamily="66" charset="0"/>
            </a:endParaRPr>
          </a:p>
          <a:p>
            <a:pPr indent="-255270" eaLnBrk="1" hangingPunct="1">
              <a:lnSpc>
                <a:spcPct val="70000"/>
              </a:lnSpc>
              <a:defRPr/>
            </a:pPr>
            <a:r>
              <a:rPr lang="en-GB" altLang="en-US" sz="2800" b="1" dirty="0">
                <a:latin typeface="Tw Cen MT"/>
                <a:ea typeface="MS PGothic"/>
              </a:rPr>
              <a:t>Week beginning Monday 2nd September </a:t>
            </a:r>
            <a:r>
              <a:rPr lang="en-GB" altLang="en-US" sz="2800" dirty="0">
                <a:latin typeface="Tw Cen MT"/>
                <a:ea typeface="MS PGothic"/>
              </a:rPr>
              <a:t>–</a:t>
            </a:r>
          </a:p>
          <a:p>
            <a:pPr marL="109220" indent="0" eaLnBrk="1" hangingPunct="1">
              <a:lnSpc>
                <a:spcPct val="70000"/>
              </a:lnSpc>
              <a:buFont typeface="Wingdings 3" panose="05040102010807070707" pitchFamily="18" charset="2"/>
              <a:buNone/>
              <a:defRPr/>
            </a:pPr>
            <a:endParaRPr lang="en-US" altLang="en-US" sz="2800" dirty="0">
              <a:latin typeface="Tw Cen MT"/>
            </a:endParaRPr>
          </a:p>
          <a:p>
            <a:pPr marL="620395" lvl="1" eaLnBrk="1" hangingPunct="1">
              <a:lnSpc>
                <a:spcPct val="70000"/>
              </a:lnSpc>
              <a:buFont typeface="Arial" panose="05040102010807070707" pitchFamily="18" charset="2"/>
              <a:buChar char="•"/>
              <a:defRPr/>
            </a:pPr>
            <a:r>
              <a:rPr lang="en-US" altLang="en-US" sz="2400" dirty="0">
                <a:latin typeface="Tw Cen MT"/>
                <a:ea typeface="MS PGothic"/>
              </a:rPr>
              <a:t>Thursday 5</a:t>
            </a:r>
            <a:r>
              <a:rPr lang="en-GB" altLang="en-US" sz="2400" baseline="30000" dirty="0" err="1">
                <a:latin typeface="Tw Cen MT"/>
                <a:ea typeface="MS PGothic"/>
              </a:rPr>
              <a:t>th</a:t>
            </a:r>
            <a:r>
              <a:rPr lang="en-GB" altLang="en-US" sz="2400" dirty="0">
                <a:latin typeface="Tw Cen MT"/>
                <a:ea typeface="MS PGothic"/>
              </a:rPr>
              <a:t> – Year 1 only</a:t>
            </a:r>
          </a:p>
          <a:p>
            <a:pPr marL="620395" lvl="1" eaLnBrk="1" hangingPunct="1">
              <a:lnSpc>
                <a:spcPct val="70000"/>
              </a:lnSpc>
              <a:buFont typeface="Arial" panose="05040102010807070707" pitchFamily="18" charset="2"/>
              <a:buChar char="•"/>
              <a:defRPr/>
            </a:pPr>
            <a:r>
              <a:rPr lang="en-US" altLang="en-US" sz="2400" dirty="0">
                <a:latin typeface="Tw Cen MT"/>
                <a:ea typeface="MS PGothic"/>
              </a:rPr>
              <a:t>Friday 6</a:t>
            </a:r>
            <a:r>
              <a:rPr lang="en-US" altLang="en-US" sz="2400" baseline="30000" dirty="0">
                <a:latin typeface="Tw Cen MT"/>
                <a:ea typeface="MS PGothic"/>
              </a:rPr>
              <a:t>th</a:t>
            </a:r>
            <a:r>
              <a:rPr lang="en-US" altLang="en-US" sz="2400" dirty="0">
                <a:latin typeface="Tw Cen MT"/>
                <a:ea typeface="MS PGothic"/>
              </a:rPr>
              <a:t> and Monday 9</a:t>
            </a:r>
            <a:r>
              <a:rPr lang="en-US" altLang="en-US" sz="2400" baseline="30000" dirty="0">
                <a:latin typeface="Tw Cen MT"/>
                <a:ea typeface="MS PGothic"/>
              </a:rPr>
              <a:t>th</a:t>
            </a:r>
            <a:r>
              <a:rPr lang="en-US" altLang="en-US" sz="2400" dirty="0">
                <a:latin typeface="Tw Cen MT"/>
                <a:ea typeface="MS PGothic"/>
              </a:rPr>
              <a:t> – Home visits</a:t>
            </a:r>
          </a:p>
          <a:p>
            <a:pPr marL="620395" lvl="1" eaLnBrk="1" hangingPunct="1">
              <a:lnSpc>
                <a:spcPct val="70000"/>
              </a:lnSpc>
              <a:buFont typeface="Arial" panose="05040102010807070707" pitchFamily="18" charset="2"/>
              <a:buChar char="•"/>
              <a:defRPr/>
            </a:pPr>
            <a:r>
              <a:rPr lang="en-US" altLang="en-US" sz="2400" dirty="0">
                <a:latin typeface="Tw Cen MT"/>
                <a:ea typeface="MS PGothic"/>
              </a:rPr>
              <a:t>Tuesday 10</a:t>
            </a:r>
            <a:r>
              <a:rPr lang="en-US" altLang="en-US" sz="2400" baseline="30000" dirty="0">
                <a:latin typeface="Tw Cen MT"/>
                <a:ea typeface="MS PGothic"/>
              </a:rPr>
              <a:t>th</a:t>
            </a:r>
            <a:r>
              <a:rPr lang="en-US" altLang="en-US" sz="2400" dirty="0">
                <a:latin typeface="Tw Cen MT"/>
                <a:ea typeface="MS PGothic"/>
              </a:rPr>
              <a:t> – Reception group 1</a:t>
            </a:r>
          </a:p>
          <a:p>
            <a:pPr marL="620395" lvl="1" eaLnBrk="1" hangingPunct="1">
              <a:lnSpc>
                <a:spcPct val="70000"/>
              </a:lnSpc>
              <a:buFont typeface="Arial" panose="05040102010807070707" pitchFamily="18" charset="2"/>
              <a:buChar char="•"/>
              <a:defRPr/>
            </a:pPr>
            <a:r>
              <a:rPr lang="en-US" altLang="en-US" sz="2400" dirty="0">
                <a:latin typeface="Tw Cen MT"/>
                <a:ea typeface="MS PGothic"/>
              </a:rPr>
              <a:t>Wednesday 11</a:t>
            </a:r>
            <a:r>
              <a:rPr lang="en-US" altLang="en-US" sz="2400" baseline="30000" dirty="0">
                <a:latin typeface="Tw Cen MT"/>
                <a:ea typeface="MS PGothic"/>
              </a:rPr>
              <a:t>th</a:t>
            </a:r>
            <a:r>
              <a:rPr lang="en-US" altLang="en-US" sz="2400" dirty="0">
                <a:latin typeface="Tw Cen MT"/>
                <a:ea typeface="MS PGothic"/>
              </a:rPr>
              <a:t> – Reception group 2</a:t>
            </a:r>
          </a:p>
          <a:p>
            <a:pPr marL="620395" lvl="1" eaLnBrk="1" hangingPunct="1">
              <a:lnSpc>
                <a:spcPct val="70000"/>
              </a:lnSpc>
              <a:buFont typeface="Arial" panose="05040102010807070707" pitchFamily="18" charset="2"/>
              <a:buChar char="•"/>
              <a:defRPr/>
            </a:pPr>
            <a:r>
              <a:rPr lang="en-US" altLang="en-US" sz="2400" dirty="0">
                <a:latin typeface="Tw Cen MT"/>
                <a:ea typeface="MS PGothic"/>
              </a:rPr>
              <a:t>Thursday 12</a:t>
            </a:r>
            <a:r>
              <a:rPr lang="en-US" altLang="en-US" sz="2400" baseline="30000" dirty="0">
                <a:latin typeface="Tw Cen MT"/>
                <a:ea typeface="MS PGothic"/>
              </a:rPr>
              <a:t>th</a:t>
            </a:r>
            <a:r>
              <a:rPr lang="en-US" altLang="en-US" sz="2400" dirty="0">
                <a:latin typeface="Tw Cen MT"/>
                <a:ea typeface="MS PGothic"/>
              </a:rPr>
              <a:t> – Reception group 3</a:t>
            </a:r>
          </a:p>
          <a:p>
            <a:pPr marL="620395" lvl="1" eaLnBrk="1" hangingPunct="1">
              <a:lnSpc>
                <a:spcPct val="70000"/>
              </a:lnSpc>
              <a:buFont typeface="Arial" panose="05040102010807070707" pitchFamily="18" charset="2"/>
              <a:buChar char="•"/>
              <a:defRPr/>
            </a:pPr>
            <a:r>
              <a:rPr lang="en-US" altLang="en-US" sz="2400" dirty="0">
                <a:latin typeface="Tw Cen MT"/>
                <a:ea typeface="MS PGothic"/>
              </a:rPr>
              <a:t>Friday 13</a:t>
            </a:r>
            <a:r>
              <a:rPr lang="en-US" altLang="en-US" sz="2400" baseline="30000" dirty="0">
                <a:latin typeface="Tw Cen MT"/>
                <a:ea typeface="MS PGothic"/>
              </a:rPr>
              <a:t>th</a:t>
            </a:r>
            <a:r>
              <a:rPr lang="en-US" altLang="en-US" sz="2400" dirty="0">
                <a:latin typeface="Tw Cen MT"/>
                <a:ea typeface="MS PGothic"/>
              </a:rPr>
              <a:t> – all children in for the morning.</a:t>
            </a:r>
          </a:p>
          <a:p>
            <a:pPr marL="109220" indent="0" eaLnBrk="1" hangingPunct="1">
              <a:lnSpc>
                <a:spcPct val="70000"/>
              </a:lnSpc>
              <a:buFont typeface="Wingdings 3" panose="05040102010807070707" pitchFamily="18" charset="2"/>
              <a:buNone/>
              <a:defRPr/>
            </a:pPr>
            <a:endParaRPr lang="en-GB" altLang="en-US" sz="2800" dirty="0">
              <a:latin typeface="Tw Cen MT"/>
            </a:endParaRPr>
          </a:p>
          <a:p>
            <a:pPr indent="-255270" eaLnBrk="1" hangingPunct="1">
              <a:buFont typeface="Wingdings 3" panose="05040102010807070707" pitchFamily="18" charset="2"/>
              <a:buNone/>
              <a:defRPr/>
            </a:pPr>
            <a:r>
              <a:rPr lang="en-GB" altLang="en-US" sz="2800" dirty="0">
                <a:latin typeface="Tw Cen MT"/>
                <a:ea typeface="MS PGothic"/>
              </a:rPr>
              <a:t>Children will be at school from </a:t>
            </a:r>
            <a:r>
              <a:rPr lang="en-GB" altLang="en-US" sz="2800" dirty="0">
                <a:solidFill>
                  <a:srgbClr val="FF0000"/>
                </a:solidFill>
                <a:latin typeface="Tw Cen MT"/>
                <a:ea typeface="MS PGothic"/>
              </a:rPr>
              <a:t>9:00am until 11:45am</a:t>
            </a:r>
          </a:p>
          <a:p>
            <a:pPr indent="-255270" eaLnBrk="1" hangingPunct="1">
              <a:lnSpc>
                <a:spcPct val="70000"/>
              </a:lnSpc>
              <a:buFont typeface="Wingdings 3" panose="05040102010807070707" pitchFamily="18" charset="2"/>
              <a:buNone/>
              <a:defRPr/>
            </a:pPr>
            <a:endParaRPr lang="en-GB" altLang="en-US" sz="2800" dirty="0">
              <a:latin typeface="Tw Cen MT"/>
            </a:endParaRPr>
          </a:p>
          <a:p>
            <a:pPr indent="-255270" eaLnBrk="1" hangingPunct="1">
              <a:lnSpc>
                <a:spcPct val="70000"/>
              </a:lnSpc>
              <a:buFont typeface="Wingdings 3" panose="05040102010807070707" pitchFamily="18" charset="2"/>
              <a:buNone/>
              <a:defRPr/>
            </a:pPr>
            <a:endParaRPr lang="en-GB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indent="-255270">
              <a:defRPr/>
            </a:pPr>
            <a:endParaRPr lang="en-GB" altLang="en-US" dirty="0">
              <a:cs typeface="Lucida Sans Unicod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491178-7CBA-4974-AF47-FE9A2017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GB" sz="4400" dirty="0">
                <a:latin typeface="Tw Cen MT"/>
                <a:ea typeface="MS PGothic"/>
                <a:cs typeface="Comic Sans MS"/>
              </a:rPr>
              <a:t>Timeline for Starting School</a:t>
            </a:r>
            <a:endParaRPr lang="en-GB" sz="44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>
            <a:extLst>
              <a:ext uri="{FF2B5EF4-FFF2-40B4-BE49-F238E27FC236}">
                <a16:creationId xmlns:a16="http://schemas.microsoft.com/office/drawing/2014/main" id="{C8BCAC0F-B315-B7FC-F5A9-3E594359F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55270" eaLnBrk="1" hangingPunct="1">
              <a:lnSpc>
                <a:spcPct val="70000"/>
              </a:lnSpc>
            </a:pPr>
            <a:r>
              <a:rPr lang="en-GB" altLang="en-US" sz="2800" b="1" dirty="0">
                <a:latin typeface="Tw Cen MT"/>
                <a:ea typeface="MS PGothic"/>
              </a:rPr>
              <a:t>Week beginning Monday 16</a:t>
            </a:r>
            <a:r>
              <a:rPr lang="en-GB" altLang="en-US" sz="2800" b="1" baseline="30000" dirty="0">
                <a:latin typeface="Tw Cen MT"/>
                <a:ea typeface="MS PGothic"/>
              </a:rPr>
              <a:t>th</a:t>
            </a:r>
            <a:r>
              <a:rPr lang="en-GB" altLang="en-US" sz="2800" b="1" dirty="0">
                <a:latin typeface="Tw Cen MT"/>
                <a:ea typeface="MS PGothic"/>
              </a:rPr>
              <a:t> September </a:t>
            </a:r>
            <a:r>
              <a:rPr lang="en-GB" altLang="en-US" sz="2800" dirty="0">
                <a:latin typeface="Tw Cen MT"/>
                <a:ea typeface="MS PGothic"/>
              </a:rPr>
              <a:t>– </a:t>
            </a:r>
            <a:endParaRPr lang="en-GB" altLang="en-US" sz="2400" dirty="0">
              <a:solidFill>
                <a:srgbClr val="FF0000"/>
              </a:solidFill>
              <a:latin typeface="Tw Cen MT"/>
            </a:endParaRPr>
          </a:p>
          <a:p>
            <a:pPr marL="620395" lvl="1">
              <a:lnSpc>
                <a:spcPct val="70000"/>
              </a:lnSpc>
              <a:buFont typeface="Arial" panose="05040102010807070707" pitchFamily="18" charset="2"/>
              <a:buChar char="•"/>
            </a:pPr>
            <a:endParaRPr lang="en-GB" altLang="en-US" sz="2000" dirty="0">
              <a:latin typeface="Tw Cen MT"/>
              <a:ea typeface="MS PGothic"/>
            </a:endParaRPr>
          </a:p>
          <a:p>
            <a:pPr marL="620395" lvl="1">
              <a:lnSpc>
                <a:spcPct val="70000"/>
              </a:lnSpc>
              <a:spcBef>
                <a:spcPts val="300"/>
              </a:spcBef>
              <a:spcAft>
                <a:spcPts val="500"/>
              </a:spcAft>
              <a:buFont typeface="Arial" panose="05040102010807070707" pitchFamily="18" charset="2"/>
              <a:buChar char="•"/>
            </a:pPr>
            <a:r>
              <a:rPr lang="en-GB" altLang="en-US" sz="2400" dirty="0">
                <a:latin typeface="Tw Cen MT"/>
                <a:ea typeface="MS PGothic"/>
              </a:rPr>
              <a:t>All children will be in school for the morning and will stay at school for lunch. </a:t>
            </a:r>
            <a:endParaRPr lang="en-GB" altLang="en-US" sz="2400">
              <a:solidFill>
                <a:srgbClr val="FF0000"/>
              </a:solidFill>
              <a:latin typeface="Tw Cen MT"/>
            </a:endParaRPr>
          </a:p>
          <a:p>
            <a:pPr marL="620395" lvl="1">
              <a:lnSpc>
                <a:spcPct val="70000"/>
              </a:lnSpc>
              <a:spcBef>
                <a:spcPts val="300"/>
              </a:spcBef>
              <a:spcAft>
                <a:spcPts val="500"/>
              </a:spcAft>
              <a:buFont typeface="Arial" panose="05040102010807070707" pitchFamily="18" charset="2"/>
              <a:buChar char="•"/>
            </a:pPr>
            <a:r>
              <a:rPr lang="en-GB" altLang="en-US" sz="2400" dirty="0">
                <a:latin typeface="Tw Cen MT"/>
                <a:ea typeface="MS PGothic"/>
              </a:rPr>
              <a:t>School lunch is provided free to all children in Reception, Year 1 and Year 2. </a:t>
            </a:r>
            <a:endParaRPr lang="en-GB" altLang="en-US" sz="2400">
              <a:solidFill>
                <a:srgbClr val="000000"/>
              </a:solidFill>
              <a:latin typeface="Tw Cen MT"/>
            </a:endParaRPr>
          </a:p>
          <a:p>
            <a:pPr marL="620395" lvl="1">
              <a:lnSpc>
                <a:spcPct val="70000"/>
              </a:lnSpc>
              <a:spcBef>
                <a:spcPts val="300"/>
              </a:spcBef>
              <a:spcAft>
                <a:spcPts val="500"/>
              </a:spcAft>
              <a:buFont typeface="Arial" panose="05040102010807070707" pitchFamily="18" charset="2"/>
              <a:buChar char="•"/>
            </a:pPr>
            <a:r>
              <a:rPr lang="en-GB" altLang="en-US" sz="2400" dirty="0">
                <a:solidFill>
                  <a:srgbClr val="FF0000"/>
                </a:solidFill>
                <a:latin typeface="Tw Cen MT"/>
                <a:ea typeface="MS PGothic"/>
              </a:rPr>
              <a:t>School hours: 9:00am until 12:30pm. </a:t>
            </a:r>
            <a:endParaRPr lang="en-GB" altLang="en-US" sz="2400">
              <a:solidFill>
                <a:srgbClr val="000000"/>
              </a:solidFill>
              <a:latin typeface="Tw Cen MT"/>
              <a:ea typeface="MS PGothic"/>
            </a:endParaRPr>
          </a:p>
          <a:p>
            <a:pPr marL="620395" lvl="1">
              <a:lnSpc>
                <a:spcPct val="70000"/>
              </a:lnSpc>
              <a:spcBef>
                <a:spcPts val="300"/>
              </a:spcBef>
              <a:spcAft>
                <a:spcPts val="500"/>
              </a:spcAft>
              <a:buFont typeface="Arial" panose="05040102010807070707" pitchFamily="18" charset="2"/>
              <a:buChar char="•"/>
            </a:pPr>
            <a:r>
              <a:rPr lang="en-GB" altLang="en-US" sz="2400" dirty="0">
                <a:solidFill>
                  <a:srgbClr val="FF0000"/>
                </a:solidFill>
                <a:latin typeface="Tw Cen MT"/>
                <a:ea typeface="MS PGothic"/>
              </a:rPr>
              <a:t>Collection at 12:30pm everyday this week. </a:t>
            </a:r>
            <a:endParaRPr lang="en-GB" altLang="en-US" sz="2400" dirty="0">
              <a:latin typeface="Tw Cen MT"/>
            </a:endParaRPr>
          </a:p>
          <a:p>
            <a:pPr marL="620395" lvl="1">
              <a:lnSpc>
                <a:spcPct val="70000"/>
              </a:lnSpc>
              <a:spcBef>
                <a:spcPts val="300"/>
              </a:spcBef>
              <a:spcAft>
                <a:spcPts val="500"/>
              </a:spcAft>
              <a:buFont typeface="Arial" panose="05040102010807070707" pitchFamily="18" charset="2"/>
              <a:buChar char="•"/>
            </a:pPr>
            <a:endParaRPr lang="en-GB" altLang="en-US" sz="2400" dirty="0">
              <a:solidFill>
                <a:srgbClr val="FF0000"/>
              </a:solidFill>
              <a:latin typeface="Tw Cen MT"/>
            </a:endParaRPr>
          </a:p>
          <a:p>
            <a:pPr marL="620395" lvl="1">
              <a:lnSpc>
                <a:spcPct val="70000"/>
              </a:lnSpc>
              <a:spcBef>
                <a:spcPts val="300"/>
              </a:spcBef>
              <a:spcAft>
                <a:spcPts val="500"/>
              </a:spcAft>
              <a:buFont typeface="Arial" panose="05040102010807070707" pitchFamily="18" charset="2"/>
              <a:buChar char="•"/>
            </a:pPr>
            <a:r>
              <a:rPr lang="en-GB" altLang="en-US" sz="2400" dirty="0">
                <a:solidFill>
                  <a:srgbClr val="7030A0"/>
                </a:solidFill>
                <a:latin typeface="Tw Cen MT"/>
                <a:ea typeface="MS PGothic"/>
              </a:rPr>
              <a:t>Please ensure your child is school ready for lunchtimes. They must be able to feed themselves. </a:t>
            </a:r>
          </a:p>
          <a:p>
            <a:pPr indent="-255270"/>
            <a:endParaRPr lang="en-GB" altLang="en-US" dirty="0">
              <a:latin typeface="Tw Cen M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895922-E290-44AF-A43C-E3AE2EFC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GB" sz="4400" dirty="0">
                <a:latin typeface="Tw Cen MT"/>
                <a:ea typeface="MS PGothic"/>
                <a:cs typeface="Comic Sans MS"/>
              </a:rPr>
              <a:t>Timeline for Starting School</a:t>
            </a:r>
            <a:endParaRPr lang="en-GB" sz="44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>
            <a:extLst>
              <a:ext uri="{FF2B5EF4-FFF2-40B4-BE49-F238E27FC236}">
                <a16:creationId xmlns:a16="http://schemas.microsoft.com/office/drawing/2014/main" id="{E1554420-22C8-E933-BBFC-0AEFA4305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55270" eaLnBrk="1" hangingPunct="1">
              <a:lnSpc>
                <a:spcPct val="70000"/>
              </a:lnSpc>
            </a:pPr>
            <a:r>
              <a:rPr lang="en-GB" altLang="en-US" sz="2800" b="1" dirty="0">
                <a:latin typeface="Tw Cen MT"/>
                <a:ea typeface="MS PGothic"/>
              </a:rPr>
              <a:t>Week beginning Monday 25</a:t>
            </a:r>
            <a:r>
              <a:rPr lang="en-GB" altLang="en-US" sz="2800" b="1" baseline="30000" dirty="0">
                <a:latin typeface="Tw Cen MT"/>
                <a:ea typeface="MS PGothic"/>
              </a:rPr>
              <a:t>th</a:t>
            </a:r>
            <a:r>
              <a:rPr lang="en-GB" altLang="en-US" sz="2800" b="1" dirty="0">
                <a:latin typeface="Tw Cen MT"/>
                <a:ea typeface="MS PGothic"/>
              </a:rPr>
              <a:t> September -</a:t>
            </a:r>
            <a:endParaRPr lang="en-GB" altLang="en-US" sz="2400" b="1" dirty="0">
              <a:latin typeface="Tw Cen MT"/>
            </a:endParaRPr>
          </a:p>
          <a:p>
            <a:pPr marL="620395" lvl="1" eaLnBrk="1" hangingPunct="1">
              <a:lnSpc>
                <a:spcPct val="70000"/>
              </a:lnSpc>
              <a:buFont typeface="Arial" panose="05040102010807070707" pitchFamily="18" charset="2"/>
              <a:buChar char="•"/>
            </a:pPr>
            <a:endParaRPr lang="en-GB" altLang="en-US" sz="2400" dirty="0">
              <a:solidFill>
                <a:srgbClr val="000000"/>
              </a:solidFill>
              <a:latin typeface="Tw Cen MT"/>
              <a:ea typeface="MS PGothic"/>
            </a:endParaRPr>
          </a:p>
          <a:p>
            <a:pPr marL="620395" lvl="1">
              <a:lnSpc>
                <a:spcPct val="70000"/>
              </a:lnSpc>
              <a:buFont typeface="Arial" panose="05040102010807070707" pitchFamily="18" charset="2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w Cen MT"/>
                <a:ea typeface="MS PGothic"/>
              </a:rPr>
              <a:t>All children will be in school every day for the whole day: </a:t>
            </a:r>
            <a:r>
              <a:rPr lang="en-GB" altLang="en-US" sz="2400" b="1" dirty="0">
                <a:solidFill>
                  <a:srgbClr val="FF0000"/>
                </a:solidFill>
                <a:latin typeface="Tw Cen MT"/>
                <a:ea typeface="MS PGothic"/>
              </a:rPr>
              <a:t>8.45am – 3:15pm</a:t>
            </a:r>
            <a:endParaRPr lang="en-GB" altLang="en-US" sz="2400">
              <a:solidFill>
                <a:srgbClr val="000000"/>
              </a:solidFill>
              <a:latin typeface="Tw Cen MT"/>
            </a:endParaRPr>
          </a:p>
          <a:p>
            <a:pPr indent="-255270" eaLnBrk="1" hangingPunct="1">
              <a:lnSpc>
                <a:spcPct val="70000"/>
              </a:lnSpc>
              <a:buFont typeface="Wingdings 3" panose="05040102010807070707" pitchFamily="18" charset="2"/>
              <a:buNone/>
            </a:pPr>
            <a:endParaRPr lang="en-US" altLang="en-US" sz="2400" b="1" dirty="0">
              <a:solidFill>
                <a:srgbClr val="FF0000"/>
              </a:solidFill>
              <a:latin typeface="Tw Cen MT"/>
            </a:endParaRPr>
          </a:p>
          <a:p>
            <a:pPr indent="-255270">
              <a:lnSpc>
                <a:spcPct val="70000"/>
              </a:lnSpc>
              <a:buNone/>
            </a:pPr>
            <a:endParaRPr lang="en-US" altLang="en-US" sz="2400" b="1" dirty="0">
              <a:solidFill>
                <a:srgbClr val="FF0000"/>
              </a:solidFill>
              <a:latin typeface="Tw Cen MT"/>
              <a:ea typeface="MS PGothic"/>
            </a:endParaRPr>
          </a:p>
          <a:p>
            <a:pPr indent="-255270" algn="ctr" eaLnBrk="1" hangingPunct="1">
              <a:buFont typeface="Wingdings 3" panose="05040102010807070707" pitchFamily="18" charset="2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w Cen MT"/>
                <a:ea typeface="MS PGothic"/>
              </a:rPr>
              <a:t>If you/we feel your child is not ready for full time school, we will talk together about a reduced timetable.</a:t>
            </a:r>
            <a:endParaRPr lang="en-GB" altLang="en-US" dirty="0">
              <a:latin typeface="Tw Cen MT"/>
              <a:ea typeface="MS P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44268D-31CE-4B33-BD1E-D76D42D9F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GB" sz="4400" dirty="0">
                <a:latin typeface="Tw Cen MT"/>
                <a:ea typeface="MS PGothic"/>
                <a:cs typeface="Comic Sans MS"/>
              </a:rPr>
              <a:t>Timeline for Starting School</a:t>
            </a:r>
            <a:endParaRPr lang="en-GB" sz="4400">
              <a:latin typeface="Tw Cen MT"/>
              <a:ea typeface="MS PGothic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4D515FA609BC458C56105AE5BE4134" ma:contentTypeVersion="18" ma:contentTypeDescription="Create a new document." ma:contentTypeScope="" ma:versionID="24d54a811e27a9142fd40cf04a1ae162">
  <xsd:schema xmlns:xsd="http://www.w3.org/2001/XMLSchema" xmlns:xs="http://www.w3.org/2001/XMLSchema" xmlns:p="http://schemas.microsoft.com/office/2006/metadata/properties" xmlns:ns2="784a4dd3-7f43-4783-a550-9c22c84d9376" xmlns:ns3="284ebe19-b847-433e-9daa-3236214dff3a" targetNamespace="http://schemas.microsoft.com/office/2006/metadata/properties" ma:root="true" ma:fieldsID="47503c8c6ba65e4cd8ac835936bf42f2" ns2:_="" ns3:_="">
    <xsd:import namespace="784a4dd3-7f43-4783-a550-9c22c84d9376"/>
    <xsd:import namespace="284ebe19-b847-433e-9daa-3236214dff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a4dd3-7f43-4783-a550-9c22c84d93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50d8bb-7e63-41d8-8146-f9e6aa0b8c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ebe19-b847-433e-9daa-3236214dff3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425c1a-a60b-4a0b-8444-a004b760b18e}" ma:internalName="TaxCatchAll" ma:showField="CatchAllData" ma:web="284ebe19-b847-433e-9daa-3236214dff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84a4dd3-7f43-4783-a550-9c22c84d9376" xsi:nil="true"/>
    <SharedWithUsers xmlns="284ebe19-b847-433e-9daa-3236214dff3a">
      <UserInfo>
        <DisplayName/>
        <AccountId xsi:nil="true"/>
        <AccountType/>
      </UserInfo>
    </SharedWithUsers>
    <lcf76f155ced4ddcb4097134ff3c332f xmlns="784a4dd3-7f43-4783-a550-9c22c84d9376">
      <Terms xmlns="http://schemas.microsoft.com/office/infopath/2007/PartnerControls"/>
    </lcf76f155ced4ddcb4097134ff3c332f>
    <TaxCatchAll xmlns="284ebe19-b847-433e-9daa-3236214dff3a" xsi:nil="true"/>
  </documentManagement>
</p:properties>
</file>

<file path=customXml/itemProps1.xml><?xml version="1.0" encoding="utf-8"?>
<ds:datastoreItem xmlns:ds="http://schemas.openxmlformats.org/officeDocument/2006/customXml" ds:itemID="{07E011FC-9C08-48E8-B2ED-6DC8A07F51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EDC49F-C558-4097-8ACB-AE69CCBAB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4a4dd3-7f43-4783-a550-9c22c84d9376"/>
    <ds:schemaRef ds:uri="284ebe19-b847-433e-9daa-3236214dff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BB6740-2999-4B92-B01D-48CE8E237C44}">
  <ds:schemaRefs>
    <ds:schemaRef ds:uri="http://schemas.microsoft.com/office/2006/metadata/properties"/>
    <ds:schemaRef ds:uri="http://schemas.microsoft.com/office/infopath/2007/PartnerControls"/>
    <ds:schemaRef ds:uri="784a4dd3-7f43-4783-a550-9c22c84d9376"/>
    <ds:schemaRef ds:uri="284ebe19-b847-433e-9daa-3236214dff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2330</TotalTime>
  <Words>1720</Words>
  <Application>Microsoft Office PowerPoint</Application>
  <PresentationFormat>On-screen Show (4:3)</PresentationFormat>
  <Paragraphs>265</Paragraphs>
  <Slides>28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Concourse</vt:lpstr>
      <vt:lpstr> Reception Induction Meeting           For Parents and Carers 2024</vt:lpstr>
      <vt:lpstr>Welcome – Mrs Hawker   </vt:lpstr>
      <vt:lpstr> At Park Street C of E Primary School our strengths are: </vt:lpstr>
      <vt:lpstr>Staff in Class 1 – Owl Class</vt:lpstr>
      <vt:lpstr>Classroom Visit – Stay and play</vt:lpstr>
      <vt:lpstr>Home Visits</vt:lpstr>
      <vt:lpstr>Timeline for Starting School</vt:lpstr>
      <vt:lpstr>Timeline for Starting School</vt:lpstr>
      <vt:lpstr>Timeline for Starting School</vt:lpstr>
      <vt:lpstr>PowerPoint Presentation</vt:lpstr>
      <vt:lpstr>Characteristics of Effective Learning</vt:lpstr>
      <vt:lpstr>The 7 Areas of Learning…</vt:lpstr>
      <vt:lpstr>Learning Themes</vt:lpstr>
      <vt:lpstr>A typical day in Owl Class</vt:lpstr>
      <vt:lpstr>Typical Child Initiated Opportunities</vt:lpstr>
      <vt:lpstr>PowerPoint Presentation</vt:lpstr>
      <vt:lpstr>Religious Education</vt:lpstr>
      <vt:lpstr> What can you do to help your child’s learning when they begin school?  </vt:lpstr>
      <vt:lpstr> What can you do to help your child’s learning when they begin school?  </vt:lpstr>
      <vt:lpstr> What can you do to help your child’s learning when they begin school?  </vt:lpstr>
      <vt:lpstr>Home/School Communication</vt:lpstr>
      <vt:lpstr>Clothing </vt:lpstr>
      <vt:lpstr>Clothing</vt:lpstr>
      <vt:lpstr>The First Few Days ...</vt:lpstr>
      <vt:lpstr>Other matters…</vt:lpstr>
      <vt:lpstr>Summer Fair</vt:lpstr>
      <vt:lpstr>Any questions?</vt:lpstr>
      <vt:lpstr>Thank you</vt:lpstr>
    </vt:vector>
  </TitlesOfParts>
  <Company>Pavillion Communication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Foundation Stage</dc:title>
  <dc:creator>Gina</dc:creator>
  <cp:lastModifiedBy> Head</cp:lastModifiedBy>
  <cp:revision>655</cp:revision>
  <dcterms:created xsi:type="dcterms:W3CDTF">2005-06-06T15:11:20Z</dcterms:created>
  <dcterms:modified xsi:type="dcterms:W3CDTF">2024-06-27T12:11:01Z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0x0101009D4D515FA609BC458C56105AE5BE4134</vt:lpwstr>
  </property>
  <property fmtid="{D5CDD505-2E9C-101B-9397-08002B2CF9AE}" pid="3" name="lcf76f155ced4ddcb4097134ff3c332f">
    <vt:lpwstr/>
  </property>
  <property fmtid="{D5CDD505-2E9C-101B-9397-08002B2CF9AE}" pid="4" name="TaxCatchAll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